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58" r:id="rId3"/>
    <p:sldId id="259" r:id="rId4"/>
    <p:sldId id="260" r:id="rId5"/>
    <p:sldId id="261" r:id="rId6"/>
    <p:sldId id="263" r:id="rId7"/>
    <p:sldId id="267" r:id="rId8"/>
    <p:sldId id="266" r:id="rId9"/>
    <p:sldId id="264" r:id="rId10"/>
    <p:sldId id="273" r:id="rId11"/>
    <p:sldId id="270" r:id="rId12"/>
    <p:sldId id="268" r:id="rId13"/>
    <p:sldId id="269" r:id="rId14"/>
    <p:sldId id="274" r:id="rId15"/>
    <p:sldId id="280" r:id="rId16"/>
    <p:sldId id="276" r:id="rId17"/>
    <p:sldId id="277" r:id="rId18"/>
    <p:sldId id="279" r:id="rId19"/>
    <p:sldId id="278" r:id="rId20"/>
    <p:sldId id="284" r:id="rId21"/>
    <p:sldId id="282" r:id="rId22"/>
    <p:sldId id="285" r:id="rId23"/>
    <p:sldId id="286" r:id="rId24"/>
    <p:sldId id="288" r:id="rId25"/>
    <p:sldId id="289" r:id="rId26"/>
    <p:sldId id="290" r:id="rId27"/>
    <p:sldId id="293" r:id="rId28"/>
    <p:sldId id="294" r:id="rId29"/>
    <p:sldId id="295" r:id="rId30"/>
    <p:sldId id="297" r:id="rId31"/>
    <p:sldId id="298"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56"/>
    <p:restoredTop sz="92109"/>
  </p:normalViewPr>
  <p:slideViewPr>
    <p:cSldViewPr snapToGrid="0" snapToObjects="1">
      <p:cViewPr varScale="1">
        <p:scale>
          <a:sx n="117" d="100"/>
          <a:sy n="117" d="100"/>
        </p:scale>
        <p:origin x="74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16D2602-C8E4-468D-8E3B-B38F7891E392}"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6BA4911E-6AB3-4901-AD25-E4C3EAB40079}">
      <dgm:prSet/>
      <dgm:spPr/>
      <dgm:t>
        <a:bodyPr/>
        <a:lstStyle/>
        <a:p>
          <a:r>
            <a:rPr lang="en-US"/>
            <a:t>Typically, scanners are made to give anatomical views of biological tissues and not deal with conductive objects.</a:t>
          </a:r>
        </a:p>
      </dgm:t>
    </dgm:pt>
    <dgm:pt modelId="{4EFB12C0-9FF8-4B68-8035-72FA41F15685}" type="parTrans" cxnId="{8A024C7D-A59F-4886-9B35-A01C604149B0}">
      <dgm:prSet/>
      <dgm:spPr/>
      <dgm:t>
        <a:bodyPr/>
        <a:lstStyle/>
        <a:p>
          <a:endParaRPr lang="en-US"/>
        </a:p>
      </dgm:t>
    </dgm:pt>
    <dgm:pt modelId="{927C3EFD-17F4-4FF5-801B-A6A9B9BFBCC5}" type="sibTrans" cxnId="{8A024C7D-A59F-4886-9B35-A01C604149B0}">
      <dgm:prSet/>
      <dgm:spPr/>
      <dgm:t>
        <a:bodyPr/>
        <a:lstStyle/>
        <a:p>
          <a:endParaRPr lang="en-US"/>
        </a:p>
      </dgm:t>
    </dgm:pt>
    <dgm:pt modelId="{2A228392-A73D-4383-9643-F1DD02356E5A}">
      <dgm:prSet/>
      <dgm:spPr/>
      <dgm:t>
        <a:bodyPr/>
        <a:lstStyle/>
        <a:p>
          <a:r>
            <a:rPr lang="en-US"/>
            <a:t>By no means can they detect any metallic device and can adjust the safety measures like changing the scanning parameters or rejecting the subject.</a:t>
          </a:r>
        </a:p>
      </dgm:t>
    </dgm:pt>
    <dgm:pt modelId="{C61B8BC8-AF04-4764-A8D6-D8F0AC8FA230}" type="parTrans" cxnId="{91AADF5B-24BC-48A2-B253-6071FAD92208}">
      <dgm:prSet/>
      <dgm:spPr/>
      <dgm:t>
        <a:bodyPr/>
        <a:lstStyle/>
        <a:p>
          <a:endParaRPr lang="en-US"/>
        </a:p>
      </dgm:t>
    </dgm:pt>
    <dgm:pt modelId="{FB181EF0-912E-4A71-895B-24DE8C364EC0}" type="sibTrans" cxnId="{91AADF5B-24BC-48A2-B253-6071FAD92208}">
      <dgm:prSet/>
      <dgm:spPr/>
      <dgm:t>
        <a:bodyPr/>
        <a:lstStyle/>
        <a:p>
          <a:endParaRPr lang="en-US"/>
        </a:p>
      </dgm:t>
    </dgm:pt>
    <dgm:pt modelId="{F0C57EDA-EA7C-424B-B5B5-2D04508F859F}">
      <dgm:prSet/>
      <dgm:spPr/>
      <dgm:t>
        <a:bodyPr/>
        <a:lstStyle/>
        <a:p>
          <a:r>
            <a:rPr lang="en-US"/>
            <a:t>There has been a considerable gap where safety concerns need to be implemented to deal with this type of situation. Technologies like this are still far from realistic; until then, safety concerns need to be followed for patients with implants. </a:t>
          </a:r>
        </a:p>
      </dgm:t>
    </dgm:pt>
    <dgm:pt modelId="{D03C15B2-6CB9-4E97-8515-F2CCBF7F7138}" type="parTrans" cxnId="{5FA195A6-6145-4681-9160-1EB81ED8680A}">
      <dgm:prSet/>
      <dgm:spPr/>
      <dgm:t>
        <a:bodyPr/>
        <a:lstStyle/>
        <a:p>
          <a:endParaRPr lang="en-US"/>
        </a:p>
      </dgm:t>
    </dgm:pt>
    <dgm:pt modelId="{F0BAC565-58E7-4D81-8970-238ECB16CD08}" type="sibTrans" cxnId="{5FA195A6-6145-4681-9160-1EB81ED8680A}">
      <dgm:prSet/>
      <dgm:spPr/>
      <dgm:t>
        <a:bodyPr/>
        <a:lstStyle/>
        <a:p>
          <a:endParaRPr lang="en-US"/>
        </a:p>
      </dgm:t>
    </dgm:pt>
    <dgm:pt modelId="{B38F9750-E0B8-274B-999F-9FF3E0EF9D35}" type="pres">
      <dgm:prSet presAssocID="{216D2602-C8E4-468D-8E3B-B38F7891E392}" presName="linear" presStyleCnt="0">
        <dgm:presLayoutVars>
          <dgm:animLvl val="lvl"/>
          <dgm:resizeHandles val="exact"/>
        </dgm:presLayoutVars>
      </dgm:prSet>
      <dgm:spPr/>
    </dgm:pt>
    <dgm:pt modelId="{FAF0DC10-142E-9846-9D62-AFAE37EE0597}" type="pres">
      <dgm:prSet presAssocID="{6BA4911E-6AB3-4901-AD25-E4C3EAB40079}" presName="parentText" presStyleLbl="node1" presStyleIdx="0" presStyleCnt="3">
        <dgm:presLayoutVars>
          <dgm:chMax val="0"/>
          <dgm:bulletEnabled val="1"/>
        </dgm:presLayoutVars>
      </dgm:prSet>
      <dgm:spPr/>
    </dgm:pt>
    <dgm:pt modelId="{D9F400B9-93A5-D940-AF33-FC545067E44E}" type="pres">
      <dgm:prSet presAssocID="{927C3EFD-17F4-4FF5-801B-A6A9B9BFBCC5}" presName="spacer" presStyleCnt="0"/>
      <dgm:spPr/>
    </dgm:pt>
    <dgm:pt modelId="{1C818915-41D5-014E-9810-E29283B3F3FF}" type="pres">
      <dgm:prSet presAssocID="{2A228392-A73D-4383-9643-F1DD02356E5A}" presName="parentText" presStyleLbl="node1" presStyleIdx="1" presStyleCnt="3">
        <dgm:presLayoutVars>
          <dgm:chMax val="0"/>
          <dgm:bulletEnabled val="1"/>
        </dgm:presLayoutVars>
      </dgm:prSet>
      <dgm:spPr/>
    </dgm:pt>
    <dgm:pt modelId="{DB6CC4DB-376C-D944-9014-A39804596036}" type="pres">
      <dgm:prSet presAssocID="{FB181EF0-912E-4A71-895B-24DE8C364EC0}" presName="spacer" presStyleCnt="0"/>
      <dgm:spPr/>
    </dgm:pt>
    <dgm:pt modelId="{8885B00E-C27B-1A49-8863-01189B6BD91F}" type="pres">
      <dgm:prSet presAssocID="{F0C57EDA-EA7C-424B-B5B5-2D04508F859F}" presName="parentText" presStyleLbl="node1" presStyleIdx="2" presStyleCnt="3">
        <dgm:presLayoutVars>
          <dgm:chMax val="0"/>
          <dgm:bulletEnabled val="1"/>
        </dgm:presLayoutVars>
      </dgm:prSet>
      <dgm:spPr/>
    </dgm:pt>
  </dgm:ptLst>
  <dgm:cxnLst>
    <dgm:cxn modelId="{1CCC273F-8F2D-644D-829F-8CE39E561F37}" type="presOf" srcId="{F0C57EDA-EA7C-424B-B5B5-2D04508F859F}" destId="{8885B00E-C27B-1A49-8863-01189B6BD91F}" srcOrd="0" destOrd="0" presId="urn:microsoft.com/office/officeart/2005/8/layout/vList2"/>
    <dgm:cxn modelId="{91AADF5B-24BC-48A2-B253-6071FAD92208}" srcId="{216D2602-C8E4-468D-8E3B-B38F7891E392}" destId="{2A228392-A73D-4383-9643-F1DD02356E5A}" srcOrd="1" destOrd="0" parTransId="{C61B8BC8-AF04-4764-A8D6-D8F0AC8FA230}" sibTransId="{FB181EF0-912E-4A71-895B-24DE8C364EC0}"/>
    <dgm:cxn modelId="{8A024C7D-A59F-4886-9B35-A01C604149B0}" srcId="{216D2602-C8E4-468D-8E3B-B38F7891E392}" destId="{6BA4911E-6AB3-4901-AD25-E4C3EAB40079}" srcOrd="0" destOrd="0" parTransId="{4EFB12C0-9FF8-4B68-8035-72FA41F15685}" sibTransId="{927C3EFD-17F4-4FF5-801B-A6A9B9BFBCC5}"/>
    <dgm:cxn modelId="{018A25A4-E86B-354D-88DF-7944C269F82E}" type="presOf" srcId="{216D2602-C8E4-468D-8E3B-B38F7891E392}" destId="{B38F9750-E0B8-274B-999F-9FF3E0EF9D35}" srcOrd="0" destOrd="0" presId="urn:microsoft.com/office/officeart/2005/8/layout/vList2"/>
    <dgm:cxn modelId="{5FA195A6-6145-4681-9160-1EB81ED8680A}" srcId="{216D2602-C8E4-468D-8E3B-B38F7891E392}" destId="{F0C57EDA-EA7C-424B-B5B5-2D04508F859F}" srcOrd="2" destOrd="0" parTransId="{D03C15B2-6CB9-4E97-8515-F2CCBF7F7138}" sibTransId="{F0BAC565-58E7-4D81-8970-238ECB16CD08}"/>
    <dgm:cxn modelId="{0C8E46DF-5AF7-6C42-80BA-2B69F168C631}" type="presOf" srcId="{2A228392-A73D-4383-9643-F1DD02356E5A}" destId="{1C818915-41D5-014E-9810-E29283B3F3FF}" srcOrd="0" destOrd="0" presId="urn:microsoft.com/office/officeart/2005/8/layout/vList2"/>
    <dgm:cxn modelId="{BD59DEFC-B972-EB44-9735-42FCC71FFA42}" type="presOf" srcId="{6BA4911E-6AB3-4901-AD25-E4C3EAB40079}" destId="{FAF0DC10-142E-9846-9D62-AFAE37EE0597}" srcOrd="0" destOrd="0" presId="urn:microsoft.com/office/officeart/2005/8/layout/vList2"/>
    <dgm:cxn modelId="{84E72E28-19D8-0D48-8357-C58A686C66CE}" type="presParOf" srcId="{B38F9750-E0B8-274B-999F-9FF3E0EF9D35}" destId="{FAF0DC10-142E-9846-9D62-AFAE37EE0597}" srcOrd="0" destOrd="0" presId="urn:microsoft.com/office/officeart/2005/8/layout/vList2"/>
    <dgm:cxn modelId="{1CEDF2D5-ACD0-9641-8FD7-EBF81C54718E}" type="presParOf" srcId="{B38F9750-E0B8-274B-999F-9FF3E0EF9D35}" destId="{D9F400B9-93A5-D940-AF33-FC545067E44E}" srcOrd="1" destOrd="0" presId="urn:microsoft.com/office/officeart/2005/8/layout/vList2"/>
    <dgm:cxn modelId="{F62E9E8E-AF8C-0E49-B57B-EA541F3ACE93}" type="presParOf" srcId="{B38F9750-E0B8-274B-999F-9FF3E0EF9D35}" destId="{1C818915-41D5-014E-9810-E29283B3F3FF}" srcOrd="2" destOrd="0" presId="urn:microsoft.com/office/officeart/2005/8/layout/vList2"/>
    <dgm:cxn modelId="{15252833-29EB-314D-AD67-F1DA7FD66B1E}" type="presParOf" srcId="{B38F9750-E0B8-274B-999F-9FF3E0EF9D35}" destId="{DB6CC4DB-376C-D944-9014-A39804596036}" srcOrd="3" destOrd="0" presId="urn:microsoft.com/office/officeart/2005/8/layout/vList2"/>
    <dgm:cxn modelId="{8A286985-0F4D-E344-A5C4-FCA26E6697D8}" type="presParOf" srcId="{B38F9750-E0B8-274B-999F-9FF3E0EF9D35}" destId="{8885B00E-C27B-1A49-8863-01189B6BD91F}"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6354B07-88AD-424C-963B-E8A9F29F766B}"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B65B4F2C-8F84-484F-AE1E-3014E527305F}">
      <dgm:prSet/>
      <dgm:spPr/>
      <dgm:t>
        <a:bodyPr/>
        <a:lstStyle/>
        <a:p>
          <a:r>
            <a:rPr lang="en-US"/>
            <a:t>The induced current in pacemakers during an MRI depends on device position and lead pathway inside the body. In most cases studied, current intensities and resulting heating effects are very small. Though, in some conditions of anatomical arrangements, the induced heating can be very high in worst-case scenarios when the lead pathway is along the wall of the phantom.</a:t>
          </a:r>
        </a:p>
      </dgm:t>
    </dgm:pt>
    <dgm:pt modelId="{FDA0ADC5-764B-425D-A5C6-FB73CAED5E8C}" type="parTrans" cxnId="{BED0D38B-597B-426A-BC11-72AE86FDC7EA}">
      <dgm:prSet/>
      <dgm:spPr/>
      <dgm:t>
        <a:bodyPr/>
        <a:lstStyle/>
        <a:p>
          <a:endParaRPr lang="en-US"/>
        </a:p>
      </dgm:t>
    </dgm:pt>
    <dgm:pt modelId="{A658C912-3C35-498C-AC6F-EC64B4E1685F}" type="sibTrans" cxnId="{BED0D38B-597B-426A-BC11-72AE86FDC7EA}">
      <dgm:prSet/>
      <dgm:spPr/>
      <dgm:t>
        <a:bodyPr/>
        <a:lstStyle/>
        <a:p>
          <a:endParaRPr lang="en-US"/>
        </a:p>
      </dgm:t>
    </dgm:pt>
    <dgm:pt modelId="{5148C497-E7A6-4F40-A7BA-F33978FF3C11}">
      <dgm:prSet/>
      <dgm:spPr/>
      <dgm:t>
        <a:bodyPr/>
        <a:lstStyle/>
        <a:p>
          <a:r>
            <a:rPr lang="en-US" dirty="0"/>
            <a:t>The recent studies of 115 pacemaker patients who undergo MRI show no adverse effects, while 4 revealed significant injuries. This can be due to RF-related myocardial injury through the heating of tissues. There are chances of heating effect in several configurations matching the situation in the body. </a:t>
          </a:r>
        </a:p>
      </dgm:t>
    </dgm:pt>
    <dgm:pt modelId="{ED45FF01-CE1F-4622-BC5F-420402CDA5C6}" type="parTrans" cxnId="{3A87BB29-6463-4901-B653-A3E1D478B24D}">
      <dgm:prSet/>
      <dgm:spPr/>
      <dgm:t>
        <a:bodyPr/>
        <a:lstStyle/>
        <a:p>
          <a:endParaRPr lang="en-US"/>
        </a:p>
      </dgm:t>
    </dgm:pt>
    <dgm:pt modelId="{F70F6BD4-AE15-4322-9DE0-62D5C5A040CE}" type="sibTrans" cxnId="{3A87BB29-6463-4901-B653-A3E1D478B24D}">
      <dgm:prSet/>
      <dgm:spPr/>
      <dgm:t>
        <a:bodyPr/>
        <a:lstStyle/>
        <a:p>
          <a:endParaRPr lang="en-US"/>
        </a:p>
      </dgm:t>
    </dgm:pt>
    <dgm:pt modelId="{E86ED868-3334-D049-BF19-D4AD3F4C1270}" type="pres">
      <dgm:prSet presAssocID="{66354B07-88AD-424C-963B-E8A9F29F766B}" presName="linear" presStyleCnt="0">
        <dgm:presLayoutVars>
          <dgm:animLvl val="lvl"/>
          <dgm:resizeHandles val="exact"/>
        </dgm:presLayoutVars>
      </dgm:prSet>
      <dgm:spPr/>
    </dgm:pt>
    <dgm:pt modelId="{D9F9F3AF-43CA-DD4E-9A63-EA84B91FDBCB}" type="pres">
      <dgm:prSet presAssocID="{B65B4F2C-8F84-484F-AE1E-3014E527305F}" presName="parentText" presStyleLbl="node1" presStyleIdx="0" presStyleCnt="2">
        <dgm:presLayoutVars>
          <dgm:chMax val="0"/>
          <dgm:bulletEnabled val="1"/>
        </dgm:presLayoutVars>
      </dgm:prSet>
      <dgm:spPr/>
    </dgm:pt>
    <dgm:pt modelId="{0F720960-1B04-3342-AB3F-14C59FB6C4B1}" type="pres">
      <dgm:prSet presAssocID="{A658C912-3C35-498C-AC6F-EC64B4E1685F}" presName="spacer" presStyleCnt="0"/>
      <dgm:spPr/>
    </dgm:pt>
    <dgm:pt modelId="{5C43ED83-BA1D-3942-A512-B44B4F5D4372}" type="pres">
      <dgm:prSet presAssocID="{5148C497-E7A6-4F40-A7BA-F33978FF3C11}" presName="parentText" presStyleLbl="node1" presStyleIdx="1" presStyleCnt="2">
        <dgm:presLayoutVars>
          <dgm:chMax val="0"/>
          <dgm:bulletEnabled val="1"/>
        </dgm:presLayoutVars>
      </dgm:prSet>
      <dgm:spPr/>
    </dgm:pt>
  </dgm:ptLst>
  <dgm:cxnLst>
    <dgm:cxn modelId="{CC7D091C-A3D1-C144-8EE8-EDDBF510C5F7}" type="presOf" srcId="{66354B07-88AD-424C-963B-E8A9F29F766B}" destId="{E86ED868-3334-D049-BF19-D4AD3F4C1270}" srcOrd="0" destOrd="0" presId="urn:microsoft.com/office/officeart/2005/8/layout/vList2"/>
    <dgm:cxn modelId="{3A87BB29-6463-4901-B653-A3E1D478B24D}" srcId="{66354B07-88AD-424C-963B-E8A9F29F766B}" destId="{5148C497-E7A6-4F40-A7BA-F33978FF3C11}" srcOrd="1" destOrd="0" parTransId="{ED45FF01-CE1F-4622-BC5F-420402CDA5C6}" sibTransId="{F70F6BD4-AE15-4322-9DE0-62D5C5A040CE}"/>
    <dgm:cxn modelId="{B062883C-E18C-854B-8FA3-925A3067351B}" type="presOf" srcId="{5148C497-E7A6-4F40-A7BA-F33978FF3C11}" destId="{5C43ED83-BA1D-3942-A512-B44B4F5D4372}" srcOrd="0" destOrd="0" presId="urn:microsoft.com/office/officeart/2005/8/layout/vList2"/>
    <dgm:cxn modelId="{3308AD5C-A398-084B-A321-2041FE91EB4D}" type="presOf" srcId="{B65B4F2C-8F84-484F-AE1E-3014E527305F}" destId="{D9F9F3AF-43CA-DD4E-9A63-EA84B91FDBCB}" srcOrd="0" destOrd="0" presId="urn:microsoft.com/office/officeart/2005/8/layout/vList2"/>
    <dgm:cxn modelId="{BED0D38B-597B-426A-BC11-72AE86FDC7EA}" srcId="{66354B07-88AD-424C-963B-E8A9F29F766B}" destId="{B65B4F2C-8F84-484F-AE1E-3014E527305F}" srcOrd="0" destOrd="0" parTransId="{FDA0ADC5-764B-425D-A5C6-FB73CAED5E8C}" sibTransId="{A658C912-3C35-498C-AC6F-EC64B4E1685F}"/>
    <dgm:cxn modelId="{048097B6-742D-7244-B3C4-FA00950AC81D}" type="presParOf" srcId="{E86ED868-3334-D049-BF19-D4AD3F4C1270}" destId="{D9F9F3AF-43CA-DD4E-9A63-EA84B91FDBCB}" srcOrd="0" destOrd="0" presId="urn:microsoft.com/office/officeart/2005/8/layout/vList2"/>
    <dgm:cxn modelId="{CEE739B2-0DB1-1741-98F5-46FC8F1338B2}" type="presParOf" srcId="{E86ED868-3334-D049-BF19-D4AD3F4C1270}" destId="{0F720960-1B04-3342-AB3F-14C59FB6C4B1}" srcOrd="1" destOrd="0" presId="urn:microsoft.com/office/officeart/2005/8/layout/vList2"/>
    <dgm:cxn modelId="{28433892-8FB3-5C4F-8D0D-B0BC39A556B2}" type="presParOf" srcId="{E86ED868-3334-D049-BF19-D4AD3F4C1270}" destId="{5C43ED83-BA1D-3942-A512-B44B4F5D4372}"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44D2417-C5E9-42B8-B111-7A5FA818F4A8}"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44E239A4-2184-4378-A212-69B551A5F0A9}">
      <dgm:prSet/>
      <dgm:spPr/>
      <dgm:t>
        <a:bodyPr/>
        <a:lstStyle/>
        <a:p>
          <a:r>
            <a:rPr lang="en-US" dirty="0"/>
            <a:t>It has also been found that there has been minor heating in a relatively large number of device configurations of about 2.9 C with IPG.</a:t>
          </a:r>
        </a:p>
      </dgm:t>
    </dgm:pt>
    <dgm:pt modelId="{659847C3-A60F-4942-B33A-83088DFC0CD0}" type="parTrans" cxnId="{2E07CBB9-230B-4BAF-A7EC-6B318A0CA5BD}">
      <dgm:prSet/>
      <dgm:spPr/>
      <dgm:t>
        <a:bodyPr/>
        <a:lstStyle/>
        <a:p>
          <a:endParaRPr lang="en-US"/>
        </a:p>
      </dgm:t>
    </dgm:pt>
    <dgm:pt modelId="{70E4484D-FC0A-469E-B058-A34BBCB5086F}" type="sibTrans" cxnId="{2E07CBB9-230B-4BAF-A7EC-6B318A0CA5BD}">
      <dgm:prSet/>
      <dgm:spPr/>
      <dgm:t>
        <a:bodyPr/>
        <a:lstStyle/>
        <a:p>
          <a:endParaRPr lang="en-US"/>
        </a:p>
      </dgm:t>
    </dgm:pt>
    <dgm:pt modelId="{101336C3-4E75-449C-B6A4-D68C8F14CA87}">
      <dgm:prSet/>
      <dgm:spPr/>
      <dgm:t>
        <a:bodyPr/>
        <a:lstStyle/>
        <a:p>
          <a:r>
            <a:rPr lang="en-US"/>
            <a:t>When compared to IPG placement in the right pectoral area, the mean temperature elevation, and therefore averaged patient risk, was much lower when the IPG was implanted in the left pectoral region. In some anatomically acceptable configurations, cardiac pacemaker devices implanted in either the left or right pectoral area can produce substantial RF-related implant heating.</a:t>
          </a:r>
        </a:p>
      </dgm:t>
    </dgm:pt>
    <dgm:pt modelId="{7FDD4C38-B1BA-453D-833C-3787AC0C1F56}" type="parTrans" cxnId="{5C29E0C4-51F3-4746-B7B1-A90D38655297}">
      <dgm:prSet/>
      <dgm:spPr/>
      <dgm:t>
        <a:bodyPr/>
        <a:lstStyle/>
        <a:p>
          <a:endParaRPr lang="en-US"/>
        </a:p>
      </dgm:t>
    </dgm:pt>
    <dgm:pt modelId="{79CA0CA5-3E65-4204-A43F-AF264428887B}" type="sibTrans" cxnId="{5C29E0C4-51F3-4746-B7B1-A90D38655297}">
      <dgm:prSet/>
      <dgm:spPr/>
      <dgm:t>
        <a:bodyPr/>
        <a:lstStyle/>
        <a:p>
          <a:endParaRPr lang="en-US"/>
        </a:p>
      </dgm:t>
    </dgm:pt>
    <dgm:pt modelId="{EE1A2100-8627-C34D-B3D6-55B660C986ED}" type="pres">
      <dgm:prSet presAssocID="{644D2417-C5E9-42B8-B111-7A5FA818F4A8}" presName="linear" presStyleCnt="0">
        <dgm:presLayoutVars>
          <dgm:animLvl val="lvl"/>
          <dgm:resizeHandles val="exact"/>
        </dgm:presLayoutVars>
      </dgm:prSet>
      <dgm:spPr/>
    </dgm:pt>
    <dgm:pt modelId="{B420F03E-B3BC-9C43-9114-E0F3507CD562}" type="pres">
      <dgm:prSet presAssocID="{44E239A4-2184-4378-A212-69B551A5F0A9}" presName="parentText" presStyleLbl="node1" presStyleIdx="0" presStyleCnt="2">
        <dgm:presLayoutVars>
          <dgm:chMax val="0"/>
          <dgm:bulletEnabled val="1"/>
        </dgm:presLayoutVars>
      </dgm:prSet>
      <dgm:spPr/>
    </dgm:pt>
    <dgm:pt modelId="{D758AC4D-D404-3A43-8B29-812D34A0AD27}" type="pres">
      <dgm:prSet presAssocID="{70E4484D-FC0A-469E-B058-A34BBCB5086F}" presName="spacer" presStyleCnt="0"/>
      <dgm:spPr/>
    </dgm:pt>
    <dgm:pt modelId="{79620305-DC38-9C43-B0D0-6E4A2B0DBEBB}" type="pres">
      <dgm:prSet presAssocID="{101336C3-4E75-449C-B6A4-D68C8F14CA87}" presName="parentText" presStyleLbl="node1" presStyleIdx="1" presStyleCnt="2">
        <dgm:presLayoutVars>
          <dgm:chMax val="0"/>
          <dgm:bulletEnabled val="1"/>
        </dgm:presLayoutVars>
      </dgm:prSet>
      <dgm:spPr/>
    </dgm:pt>
  </dgm:ptLst>
  <dgm:cxnLst>
    <dgm:cxn modelId="{54E99852-F1B1-EB46-AD3B-B47E15DACE21}" type="presOf" srcId="{644D2417-C5E9-42B8-B111-7A5FA818F4A8}" destId="{EE1A2100-8627-C34D-B3D6-55B660C986ED}" srcOrd="0" destOrd="0" presId="urn:microsoft.com/office/officeart/2005/8/layout/vList2"/>
    <dgm:cxn modelId="{C0A59298-313C-704D-A644-9C4331A9ED6B}" type="presOf" srcId="{101336C3-4E75-449C-B6A4-D68C8F14CA87}" destId="{79620305-DC38-9C43-B0D0-6E4A2B0DBEBB}" srcOrd="0" destOrd="0" presId="urn:microsoft.com/office/officeart/2005/8/layout/vList2"/>
    <dgm:cxn modelId="{2E07CBB9-230B-4BAF-A7EC-6B318A0CA5BD}" srcId="{644D2417-C5E9-42B8-B111-7A5FA818F4A8}" destId="{44E239A4-2184-4378-A212-69B551A5F0A9}" srcOrd="0" destOrd="0" parTransId="{659847C3-A60F-4942-B33A-83088DFC0CD0}" sibTransId="{70E4484D-FC0A-469E-B058-A34BBCB5086F}"/>
    <dgm:cxn modelId="{E665F2B9-A4B7-FA42-A452-DFFD895FFE9A}" type="presOf" srcId="{44E239A4-2184-4378-A212-69B551A5F0A9}" destId="{B420F03E-B3BC-9C43-9114-E0F3507CD562}" srcOrd="0" destOrd="0" presId="urn:microsoft.com/office/officeart/2005/8/layout/vList2"/>
    <dgm:cxn modelId="{5C29E0C4-51F3-4746-B7B1-A90D38655297}" srcId="{644D2417-C5E9-42B8-B111-7A5FA818F4A8}" destId="{101336C3-4E75-449C-B6A4-D68C8F14CA87}" srcOrd="1" destOrd="0" parTransId="{7FDD4C38-B1BA-453D-833C-3787AC0C1F56}" sibTransId="{79CA0CA5-3E65-4204-A43F-AF264428887B}"/>
    <dgm:cxn modelId="{489EE7B7-0927-9E46-8A8B-90038634F088}" type="presParOf" srcId="{EE1A2100-8627-C34D-B3D6-55B660C986ED}" destId="{B420F03E-B3BC-9C43-9114-E0F3507CD562}" srcOrd="0" destOrd="0" presId="urn:microsoft.com/office/officeart/2005/8/layout/vList2"/>
    <dgm:cxn modelId="{00D88333-5E5E-FA4D-A62C-250F470BA5FF}" type="presParOf" srcId="{EE1A2100-8627-C34D-B3D6-55B660C986ED}" destId="{D758AC4D-D404-3A43-8B29-812D34A0AD27}" srcOrd="1" destOrd="0" presId="urn:microsoft.com/office/officeart/2005/8/layout/vList2"/>
    <dgm:cxn modelId="{BE4C3397-7D8A-0B43-B6E6-ED86B506F84C}" type="presParOf" srcId="{EE1A2100-8627-C34D-B3D6-55B660C986ED}" destId="{79620305-DC38-9C43-B0D0-6E4A2B0DBEBB}"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F0DC10-142E-9846-9D62-AFAE37EE0597}">
      <dsp:nvSpPr>
        <dsp:cNvPr id="0" name=""/>
        <dsp:cNvSpPr/>
      </dsp:nvSpPr>
      <dsp:spPr>
        <a:xfrm>
          <a:off x="0" y="71543"/>
          <a:ext cx="5961345" cy="1718437"/>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Typically, scanners are made to give anatomical views of biological tissues and not deal with conductive objects.</a:t>
          </a:r>
        </a:p>
      </dsp:txBody>
      <dsp:txXfrm>
        <a:off x="83887" y="155430"/>
        <a:ext cx="5793571" cy="1550663"/>
      </dsp:txXfrm>
    </dsp:sp>
    <dsp:sp modelId="{1C818915-41D5-014E-9810-E29283B3F3FF}">
      <dsp:nvSpPr>
        <dsp:cNvPr id="0" name=""/>
        <dsp:cNvSpPr/>
      </dsp:nvSpPr>
      <dsp:spPr>
        <a:xfrm>
          <a:off x="0" y="1847581"/>
          <a:ext cx="5961345" cy="1718437"/>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By no means can they detect any metallic device and can adjust the safety measures like changing the scanning parameters or rejecting the subject.</a:t>
          </a:r>
        </a:p>
      </dsp:txBody>
      <dsp:txXfrm>
        <a:off x="83887" y="1931468"/>
        <a:ext cx="5793571" cy="1550663"/>
      </dsp:txXfrm>
    </dsp:sp>
    <dsp:sp modelId="{8885B00E-C27B-1A49-8863-01189B6BD91F}">
      <dsp:nvSpPr>
        <dsp:cNvPr id="0" name=""/>
        <dsp:cNvSpPr/>
      </dsp:nvSpPr>
      <dsp:spPr>
        <a:xfrm>
          <a:off x="0" y="3623618"/>
          <a:ext cx="5961345" cy="1718437"/>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There has been a considerable gap where safety concerns need to be implemented to deal with this type of situation. Technologies like this are still far from realistic; until then, safety concerns need to be followed for patients with implants. </a:t>
          </a:r>
        </a:p>
      </dsp:txBody>
      <dsp:txXfrm>
        <a:off x="83887" y="3707505"/>
        <a:ext cx="5793571" cy="15506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9F3AF-43CA-DD4E-9A63-EA84B91FDBCB}">
      <dsp:nvSpPr>
        <dsp:cNvPr id="0" name=""/>
        <dsp:cNvSpPr/>
      </dsp:nvSpPr>
      <dsp:spPr>
        <a:xfrm>
          <a:off x="0" y="10399"/>
          <a:ext cx="5961345" cy="26676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The induced current in pacemakers during an MRI depends on device position and lead pathway inside the body. In most cases studied, current intensities and resulting heating effects are very small. Though, in some conditions of anatomical arrangements, the induced heating can be very high in worst-case scenarios when the lead pathway is along the wall of the phantom.</a:t>
          </a:r>
        </a:p>
      </dsp:txBody>
      <dsp:txXfrm>
        <a:off x="130221" y="140620"/>
        <a:ext cx="5700903" cy="2407158"/>
      </dsp:txXfrm>
    </dsp:sp>
    <dsp:sp modelId="{5C43ED83-BA1D-3942-A512-B44B4F5D4372}">
      <dsp:nvSpPr>
        <dsp:cNvPr id="0" name=""/>
        <dsp:cNvSpPr/>
      </dsp:nvSpPr>
      <dsp:spPr>
        <a:xfrm>
          <a:off x="0" y="2735599"/>
          <a:ext cx="5961345" cy="266760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The recent studies of 115 pacemaker patients who undergo MRI show no adverse effects, while 4 revealed significant injuries. This can be due to RF-related myocardial injury through the heating of tissues. There are chances of heating effect in several configurations matching the situation in the body. </a:t>
          </a:r>
        </a:p>
      </dsp:txBody>
      <dsp:txXfrm>
        <a:off x="130221" y="2865820"/>
        <a:ext cx="5700903" cy="24071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20F03E-B3BC-9C43-9114-E0F3507CD562}">
      <dsp:nvSpPr>
        <dsp:cNvPr id="0" name=""/>
        <dsp:cNvSpPr/>
      </dsp:nvSpPr>
      <dsp:spPr>
        <a:xfrm>
          <a:off x="0" y="75970"/>
          <a:ext cx="6110962" cy="2680762"/>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It has also been found that there has been minor heating in a relatively large number of device configurations of about 2.9 C with IPG.</a:t>
          </a:r>
        </a:p>
      </dsp:txBody>
      <dsp:txXfrm>
        <a:off x="130864" y="206834"/>
        <a:ext cx="5849234" cy="2419034"/>
      </dsp:txXfrm>
    </dsp:sp>
    <dsp:sp modelId="{79620305-DC38-9C43-B0D0-6E4A2B0DBEBB}">
      <dsp:nvSpPr>
        <dsp:cNvPr id="0" name=""/>
        <dsp:cNvSpPr/>
      </dsp:nvSpPr>
      <dsp:spPr>
        <a:xfrm>
          <a:off x="0" y="2814333"/>
          <a:ext cx="6110962" cy="2680762"/>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When compared to IPG placement in the right pectoral area, the mean temperature elevation, and therefore averaged patient risk, was much lower when the IPG was implanted in the left pectoral region. In some anatomically acceptable configurations, cardiac pacemaker devices implanted in either the left or right pectoral area can produce substantial RF-related implant heating.</a:t>
          </a:r>
        </a:p>
      </dsp:txBody>
      <dsp:txXfrm>
        <a:off x="130864" y="2945197"/>
        <a:ext cx="5849234" cy="241903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4.png>
</file>

<file path=ppt/media/image5.png>
</file>

<file path=ppt/media/image6.jpe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92D7BF-CC86-BE46-A560-9D9FB0172043}" type="datetimeFigureOut">
              <a:rPr lang="en-US" smtClean="0"/>
              <a:t>4/27/22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4FE1C3-9C03-4144-ABBE-53E6061CF1FC}" type="slidenum">
              <a:rPr lang="en-US" smtClean="0"/>
              <a:t>‹#›</a:t>
            </a:fld>
            <a:endParaRPr lang="en-US"/>
          </a:p>
        </p:txBody>
      </p:sp>
    </p:spTree>
    <p:extLst>
      <p:ext uri="{BB962C8B-B14F-4D97-AF65-F5344CB8AC3E}">
        <p14:creationId xmlns:p14="http://schemas.microsoft.com/office/powerpoint/2010/main" val="511151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4FE1C3-9C03-4144-ABBE-53E6061CF1FC}" type="slidenum">
              <a:rPr lang="en-US" smtClean="0"/>
              <a:t>2</a:t>
            </a:fld>
            <a:endParaRPr lang="en-US"/>
          </a:p>
        </p:txBody>
      </p:sp>
    </p:spTree>
    <p:extLst>
      <p:ext uri="{BB962C8B-B14F-4D97-AF65-F5344CB8AC3E}">
        <p14:creationId xmlns:p14="http://schemas.microsoft.com/office/powerpoint/2010/main" val="38911896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4FE1C3-9C03-4144-ABBE-53E6061CF1FC}" type="slidenum">
              <a:rPr lang="en-US" smtClean="0"/>
              <a:t>23</a:t>
            </a:fld>
            <a:endParaRPr lang="en-US"/>
          </a:p>
        </p:txBody>
      </p:sp>
    </p:spTree>
    <p:extLst>
      <p:ext uri="{BB962C8B-B14F-4D97-AF65-F5344CB8AC3E}">
        <p14:creationId xmlns:p14="http://schemas.microsoft.com/office/powerpoint/2010/main" val="6223089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"active medical device which is intended to be totally or partially introduced, surgically or medically, into the human body or by medical intervention into a natural orifice, and which is intended to remain after the procedure”</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2E4FE1C3-9C03-4144-ABBE-53E6061CF1FC}" type="slidenum">
              <a:rPr lang="en-US" smtClean="0"/>
              <a:t>3</a:t>
            </a:fld>
            <a:endParaRPr lang="en-US"/>
          </a:p>
        </p:txBody>
      </p:sp>
    </p:spTree>
    <p:extLst>
      <p:ext uri="{BB962C8B-B14F-4D97-AF65-F5344CB8AC3E}">
        <p14:creationId xmlns:p14="http://schemas.microsoft.com/office/powerpoint/2010/main" val="2586673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4FE1C3-9C03-4144-ABBE-53E6061CF1FC}" type="slidenum">
              <a:rPr lang="en-US" smtClean="0"/>
              <a:t>4</a:t>
            </a:fld>
            <a:endParaRPr lang="en-US"/>
          </a:p>
        </p:txBody>
      </p:sp>
    </p:spTree>
    <p:extLst>
      <p:ext uri="{BB962C8B-B14F-4D97-AF65-F5344CB8AC3E}">
        <p14:creationId xmlns:p14="http://schemas.microsoft.com/office/powerpoint/2010/main" val="329979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Implanted pulse generator (IPG) / pacemaker</a:t>
            </a:r>
          </a:p>
        </p:txBody>
      </p:sp>
      <p:sp>
        <p:nvSpPr>
          <p:cNvPr id="4" name="Slide Number Placeholder 3"/>
          <p:cNvSpPr>
            <a:spLocks noGrp="1"/>
          </p:cNvSpPr>
          <p:nvPr>
            <p:ph type="sldNum" sz="quarter" idx="5"/>
          </p:nvPr>
        </p:nvSpPr>
        <p:spPr/>
        <p:txBody>
          <a:bodyPr/>
          <a:lstStyle/>
          <a:p>
            <a:fld id="{2E4FE1C3-9C03-4144-ABBE-53E6061CF1FC}" type="slidenum">
              <a:rPr lang="en-US" smtClean="0"/>
              <a:t>10</a:t>
            </a:fld>
            <a:endParaRPr lang="en-US"/>
          </a:p>
        </p:txBody>
      </p:sp>
    </p:spTree>
    <p:extLst>
      <p:ext uri="{BB962C8B-B14F-4D97-AF65-F5344CB8AC3E}">
        <p14:creationId xmlns:p14="http://schemas.microsoft.com/office/powerpoint/2010/main" val="329522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4FE1C3-9C03-4144-ABBE-53E6061CF1FC}" type="slidenum">
              <a:rPr lang="en-US" smtClean="0"/>
              <a:t>11</a:t>
            </a:fld>
            <a:endParaRPr lang="en-US"/>
          </a:p>
        </p:txBody>
      </p:sp>
    </p:spTree>
    <p:extLst>
      <p:ext uri="{BB962C8B-B14F-4D97-AF65-F5344CB8AC3E}">
        <p14:creationId xmlns:p14="http://schemas.microsoft.com/office/powerpoint/2010/main" val="40838644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a:solidFill>
                  <a:schemeClr val="tx1"/>
                </a:solidFill>
                <a:effectLst/>
                <a:latin typeface="+mn-lt"/>
                <a:ea typeface="+mn-ea"/>
                <a:cs typeface="+mn-cs"/>
              </a:rPr>
              <a:t>Pacemaker lead heating of a single chamber system with the IPG in the right pectoral region dependent on the lead tip position.</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Three IPG positions were investigated, with the associated lead paths covering the entire predetermined approximate cardiac volume. The</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induced current intensity inside the implant was determined in each configuration and then converted to lead tip heating values as</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described. Maximum (left) and minimum (right) implant heating is shown dependent on the lead tip position/lead pathway in the coronal</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plane, summarizing the measurement results in different IPG positions (medial/lateral/superior) and lead tip positions (measurement surface</a:t>
            </a:r>
            <a:endParaRPr lang="en-US" sz="1200" kern="1200" dirty="0">
              <a:solidFill>
                <a:schemeClr val="tx1"/>
              </a:solidFill>
              <a:effectLst/>
              <a:latin typeface="+mn-lt"/>
              <a:ea typeface="+mn-ea"/>
              <a:cs typeface="+mn-cs"/>
            </a:endParaRPr>
          </a:p>
          <a:p>
            <a:r>
              <a:rPr lang="en-US" sz="1200" i="1" kern="1200" dirty="0">
                <a:solidFill>
                  <a:schemeClr val="tx1"/>
                </a:solidFill>
                <a:effectLst/>
                <a:latin typeface="+mn-lt"/>
                <a:ea typeface="+mn-ea"/>
                <a:cs typeface="+mn-cs"/>
              </a:rPr>
              <a:t>areas ventral/medial/dorsal).</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2E4FE1C3-9C03-4144-ABBE-53E6061CF1FC}" type="slidenum">
              <a:rPr lang="en-US" smtClean="0"/>
              <a:t>12</a:t>
            </a:fld>
            <a:endParaRPr lang="en-US"/>
          </a:p>
        </p:txBody>
      </p:sp>
    </p:spTree>
    <p:extLst>
      <p:ext uri="{BB962C8B-B14F-4D97-AF65-F5344CB8AC3E}">
        <p14:creationId xmlns:p14="http://schemas.microsoft.com/office/powerpoint/2010/main" val="24813453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4FE1C3-9C03-4144-ABBE-53E6061CF1FC}" type="slidenum">
              <a:rPr lang="en-US" smtClean="0"/>
              <a:t>13</a:t>
            </a:fld>
            <a:endParaRPr lang="en-US"/>
          </a:p>
        </p:txBody>
      </p:sp>
    </p:spTree>
    <p:extLst>
      <p:ext uri="{BB962C8B-B14F-4D97-AF65-F5344CB8AC3E}">
        <p14:creationId xmlns:p14="http://schemas.microsoft.com/office/powerpoint/2010/main" val="6801797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Implanted pulse generator (IPG) / pacemaker</a:t>
            </a:r>
          </a:p>
        </p:txBody>
      </p:sp>
      <p:sp>
        <p:nvSpPr>
          <p:cNvPr id="4" name="Slide Number Placeholder 3"/>
          <p:cNvSpPr>
            <a:spLocks noGrp="1"/>
          </p:cNvSpPr>
          <p:nvPr>
            <p:ph type="sldNum" sz="quarter" idx="5"/>
          </p:nvPr>
        </p:nvSpPr>
        <p:spPr/>
        <p:txBody>
          <a:bodyPr/>
          <a:lstStyle/>
          <a:p>
            <a:fld id="{2E4FE1C3-9C03-4144-ABBE-53E6061CF1FC}" type="slidenum">
              <a:rPr lang="en-US" smtClean="0"/>
              <a:t>14</a:t>
            </a:fld>
            <a:endParaRPr lang="en-US"/>
          </a:p>
        </p:txBody>
      </p:sp>
    </p:spTree>
    <p:extLst>
      <p:ext uri="{BB962C8B-B14F-4D97-AF65-F5344CB8AC3E}">
        <p14:creationId xmlns:p14="http://schemas.microsoft.com/office/powerpoint/2010/main" val="2449812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4FE1C3-9C03-4144-ABBE-53E6061CF1FC}" type="slidenum">
              <a:rPr lang="en-US" smtClean="0"/>
              <a:t>19</a:t>
            </a:fld>
            <a:endParaRPr lang="en-US"/>
          </a:p>
        </p:txBody>
      </p:sp>
    </p:spTree>
    <p:extLst>
      <p:ext uri="{BB962C8B-B14F-4D97-AF65-F5344CB8AC3E}">
        <p14:creationId xmlns:p14="http://schemas.microsoft.com/office/powerpoint/2010/main" val="3653505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7C18E-6C99-45BA-4715-680A8799F04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043F486-7ACC-B4F8-C6D2-E6FD1F74CC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4D9FFA3-37A5-5B90-2D2B-B16668738A1B}"/>
              </a:ext>
            </a:extLst>
          </p:cNvPr>
          <p:cNvSpPr>
            <a:spLocks noGrp="1"/>
          </p:cNvSpPr>
          <p:nvPr>
            <p:ph type="dt" sz="half" idx="10"/>
          </p:nvPr>
        </p:nvSpPr>
        <p:spPr/>
        <p:txBody>
          <a:bodyPr/>
          <a:lstStyle/>
          <a:p>
            <a:fld id="{E8F19391-F473-A74F-B733-EA57D1A64053}" type="datetimeFigureOut">
              <a:rPr lang="en-US" smtClean="0"/>
              <a:t>4/27/22</a:t>
            </a:fld>
            <a:endParaRPr lang="en-US"/>
          </a:p>
        </p:txBody>
      </p:sp>
      <p:sp>
        <p:nvSpPr>
          <p:cNvPr id="5" name="Footer Placeholder 4">
            <a:extLst>
              <a:ext uri="{FF2B5EF4-FFF2-40B4-BE49-F238E27FC236}">
                <a16:creationId xmlns:a16="http://schemas.microsoft.com/office/drawing/2014/main" id="{5B89F40B-40A3-F30E-DF82-10DC918B1F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5DEA5D-247A-CFC0-8FE8-76772F46E1C4}"/>
              </a:ext>
            </a:extLst>
          </p:cNvPr>
          <p:cNvSpPr>
            <a:spLocks noGrp="1"/>
          </p:cNvSpPr>
          <p:nvPr>
            <p:ph type="sldNum" sz="quarter" idx="12"/>
          </p:nvPr>
        </p:nvSpPr>
        <p:spPr/>
        <p:txBody>
          <a:bodyPr/>
          <a:lstStyle/>
          <a:p>
            <a:fld id="{D156CE04-C33B-FA4D-86AC-F1B9CB444C60}" type="slidenum">
              <a:rPr lang="en-US" smtClean="0"/>
              <a:t>‹#›</a:t>
            </a:fld>
            <a:endParaRPr lang="en-US"/>
          </a:p>
        </p:txBody>
      </p:sp>
    </p:spTree>
    <p:extLst>
      <p:ext uri="{BB962C8B-B14F-4D97-AF65-F5344CB8AC3E}">
        <p14:creationId xmlns:p14="http://schemas.microsoft.com/office/powerpoint/2010/main" val="30142142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F1BBE-4099-BE4B-A4FF-62DD4442394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96A8CEB-F812-3903-80E8-ED42AEC7522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07F8CA-2CA5-C179-7B1F-C35761E242BE}"/>
              </a:ext>
            </a:extLst>
          </p:cNvPr>
          <p:cNvSpPr>
            <a:spLocks noGrp="1"/>
          </p:cNvSpPr>
          <p:nvPr>
            <p:ph type="dt" sz="half" idx="10"/>
          </p:nvPr>
        </p:nvSpPr>
        <p:spPr/>
        <p:txBody>
          <a:bodyPr/>
          <a:lstStyle/>
          <a:p>
            <a:fld id="{E8F19391-F473-A74F-B733-EA57D1A64053}" type="datetimeFigureOut">
              <a:rPr lang="en-US" smtClean="0"/>
              <a:t>4/27/22</a:t>
            </a:fld>
            <a:endParaRPr lang="en-US"/>
          </a:p>
        </p:txBody>
      </p:sp>
      <p:sp>
        <p:nvSpPr>
          <p:cNvPr id="5" name="Footer Placeholder 4">
            <a:extLst>
              <a:ext uri="{FF2B5EF4-FFF2-40B4-BE49-F238E27FC236}">
                <a16:creationId xmlns:a16="http://schemas.microsoft.com/office/drawing/2014/main" id="{BC2BD510-161F-4856-DF36-249CF37EDF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3CF558-B8BC-A08E-DD7E-6731BC0B1BD3}"/>
              </a:ext>
            </a:extLst>
          </p:cNvPr>
          <p:cNvSpPr>
            <a:spLocks noGrp="1"/>
          </p:cNvSpPr>
          <p:nvPr>
            <p:ph type="sldNum" sz="quarter" idx="12"/>
          </p:nvPr>
        </p:nvSpPr>
        <p:spPr/>
        <p:txBody>
          <a:bodyPr/>
          <a:lstStyle/>
          <a:p>
            <a:fld id="{D156CE04-C33B-FA4D-86AC-F1B9CB444C60}" type="slidenum">
              <a:rPr lang="en-US" smtClean="0"/>
              <a:t>‹#›</a:t>
            </a:fld>
            <a:endParaRPr lang="en-US"/>
          </a:p>
        </p:txBody>
      </p:sp>
    </p:spTree>
    <p:extLst>
      <p:ext uri="{BB962C8B-B14F-4D97-AF65-F5344CB8AC3E}">
        <p14:creationId xmlns:p14="http://schemas.microsoft.com/office/powerpoint/2010/main" val="1116995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A6551B-7BE7-1DC1-BC57-2C7375BA41E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F96E5CA-1F2F-9549-CF56-41E0C98554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F1A453-563F-592E-F906-765070B37CC2}"/>
              </a:ext>
            </a:extLst>
          </p:cNvPr>
          <p:cNvSpPr>
            <a:spLocks noGrp="1"/>
          </p:cNvSpPr>
          <p:nvPr>
            <p:ph type="dt" sz="half" idx="10"/>
          </p:nvPr>
        </p:nvSpPr>
        <p:spPr/>
        <p:txBody>
          <a:bodyPr/>
          <a:lstStyle/>
          <a:p>
            <a:fld id="{E8F19391-F473-A74F-B733-EA57D1A64053}" type="datetimeFigureOut">
              <a:rPr lang="en-US" smtClean="0"/>
              <a:t>4/27/22</a:t>
            </a:fld>
            <a:endParaRPr lang="en-US"/>
          </a:p>
        </p:txBody>
      </p:sp>
      <p:sp>
        <p:nvSpPr>
          <p:cNvPr id="5" name="Footer Placeholder 4">
            <a:extLst>
              <a:ext uri="{FF2B5EF4-FFF2-40B4-BE49-F238E27FC236}">
                <a16:creationId xmlns:a16="http://schemas.microsoft.com/office/drawing/2014/main" id="{86AAE2B2-4266-A49C-7A34-4DF5D29C34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A8E487-D8D0-71E6-202D-19ACABC534CC}"/>
              </a:ext>
            </a:extLst>
          </p:cNvPr>
          <p:cNvSpPr>
            <a:spLocks noGrp="1"/>
          </p:cNvSpPr>
          <p:nvPr>
            <p:ph type="sldNum" sz="quarter" idx="12"/>
          </p:nvPr>
        </p:nvSpPr>
        <p:spPr/>
        <p:txBody>
          <a:bodyPr/>
          <a:lstStyle/>
          <a:p>
            <a:fld id="{D156CE04-C33B-FA4D-86AC-F1B9CB444C60}" type="slidenum">
              <a:rPr lang="en-US" smtClean="0"/>
              <a:t>‹#›</a:t>
            </a:fld>
            <a:endParaRPr lang="en-US"/>
          </a:p>
        </p:txBody>
      </p:sp>
    </p:spTree>
    <p:extLst>
      <p:ext uri="{BB962C8B-B14F-4D97-AF65-F5344CB8AC3E}">
        <p14:creationId xmlns:p14="http://schemas.microsoft.com/office/powerpoint/2010/main" val="30504666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8B1D-26B8-1823-6EB2-F40B63B2E4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0A8A75-18B4-2C75-9EAB-C75215ADEDB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5CA6B8-57D2-C01D-1B96-97E7CEDF4820}"/>
              </a:ext>
            </a:extLst>
          </p:cNvPr>
          <p:cNvSpPr>
            <a:spLocks noGrp="1"/>
          </p:cNvSpPr>
          <p:nvPr>
            <p:ph type="dt" sz="half" idx="10"/>
          </p:nvPr>
        </p:nvSpPr>
        <p:spPr/>
        <p:txBody>
          <a:bodyPr/>
          <a:lstStyle/>
          <a:p>
            <a:fld id="{E8F19391-F473-A74F-B733-EA57D1A64053}" type="datetimeFigureOut">
              <a:rPr lang="en-US" smtClean="0"/>
              <a:t>4/27/22</a:t>
            </a:fld>
            <a:endParaRPr lang="en-US"/>
          </a:p>
        </p:txBody>
      </p:sp>
      <p:sp>
        <p:nvSpPr>
          <p:cNvPr id="5" name="Footer Placeholder 4">
            <a:extLst>
              <a:ext uri="{FF2B5EF4-FFF2-40B4-BE49-F238E27FC236}">
                <a16:creationId xmlns:a16="http://schemas.microsoft.com/office/drawing/2014/main" id="{BDC55DE8-1056-E0D3-5D3F-27F8F68784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F746B-A354-3B12-ED50-577C5C724FB8}"/>
              </a:ext>
            </a:extLst>
          </p:cNvPr>
          <p:cNvSpPr>
            <a:spLocks noGrp="1"/>
          </p:cNvSpPr>
          <p:nvPr>
            <p:ph type="sldNum" sz="quarter" idx="12"/>
          </p:nvPr>
        </p:nvSpPr>
        <p:spPr/>
        <p:txBody>
          <a:bodyPr/>
          <a:lstStyle/>
          <a:p>
            <a:fld id="{D156CE04-C33B-FA4D-86AC-F1B9CB444C60}" type="slidenum">
              <a:rPr lang="en-US" smtClean="0"/>
              <a:t>‹#›</a:t>
            </a:fld>
            <a:endParaRPr lang="en-US"/>
          </a:p>
        </p:txBody>
      </p:sp>
    </p:spTree>
    <p:extLst>
      <p:ext uri="{BB962C8B-B14F-4D97-AF65-F5344CB8AC3E}">
        <p14:creationId xmlns:p14="http://schemas.microsoft.com/office/powerpoint/2010/main" val="2777784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EDED7-C391-2CBA-3414-59FEB787E3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BA1F47A-49BF-303E-5DF3-9345C6A6E20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2C24C14-AC3A-F021-96BC-6F86DE339805}"/>
              </a:ext>
            </a:extLst>
          </p:cNvPr>
          <p:cNvSpPr>
            <a:spLocks noGrp="1"/>
          </p:cNvSpPr>
          <p:nvPr>
            <p:ph type="dt" sz="half" idx="10"/>
          </p:nvPr>
        </p:nvSpPr>
        <p:spPr/>
        <p:txBody>
          <a:bodyPr/>
          <a:lstStyle/>
          <a:p>
            <a:fld id="{E8F19391-F473-A74F-B733-EA57D1A64053}" type="datetimeFigureOut">
              <a:rPr lang="en-US" smtClean="0"/>
              <a:t>4/27/22</a:t>
            </a:fld>
            <a:endParaRPr lang="en-US"/>
          </a:p>
        </p:txBody>
      </p:sp>
      <p:sp>
        <p:nvSpPr>
          <p:cNvPr id="5" name="Footer Placeholder 4">
            <a:extLst>
              <a:ext uri="{FF2B5EF4-FFF2-40B4-BE49-F238E27FC236}">
                <a16:creationId xmlns:a16="http://schemas.microsoft.com/office/drawing/2014/main" id="{D5E6F124-6955-59EF-3844-66D3ADA89E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212C0F-4E6D-A7B0-2C02-149EA344A595}"/>
              </a:ext>
            </a:extLst>
          </p:cNvPr>
          <p:cNvSpPr>
            <a:spLocks noGrp="1"/>
          </p:cNvSpPr>
          <p:nvPr>
            <p:ph type="sldNum" sz="quarter" idx="12"/>
          </p:nvPr>
        </p:nvSpPr>
        <p:spPr/>
        <p:txBody>
          <a:bodyPr/>
          <a:lstStyle/>
          <a:p>
            <a:fld id="{D156CE04-C33B-FA4D-86AC-F1B9CB444C60}" type="slidenum">
              <a:rPr lang="en-US" smtClean="0"/>
              <a:t>‹#›</a:t>
            </a:fld>
            <a:endParaRPr lang="en-US"/>
          </a:p>
        </p:txBody>
      </p:sp>
    </p:spTree>
    <p:extLst>
      <p:ext uri="{BB962C8B-B14F-4D97-AF65-F5344CB8AC3E}">
        <p14:creationId xmlns:p14="http://schemas.microsoft.com/office/powerpoint/2010/main" val="2422778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F2BE5-2A67-EB2D-024D-FEC42CFDDB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6C7BDF-133F-EADA-DE81-67FA7376583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C6B4FA-E285-B397-299B-913CCA2614B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005248-127F-BB54-7D64-B85E33E036E0}"/>
              </a:ext>
            </a:extLst>
          </p:cNvPr>
          <p:cNvSpPr>
            <a:spLocks noGrp="1"/>
          </p:cNvSpPr>
          <p:nvPr>
            <p:ph type="dt" sz="half" idx="10"/>
          </p:nvPr>
        </p:nvSpPr>
        <p:spPr/>
        <p:txBody>
          <a:bodyPr/>
          <a:lstStyle/>
          <a:p>
            <a:fld id="{E8F19391-F473-A74F-B733-EA57D1A64053}" type="datetimeFigureOut">
              <a:rPr lang="en-US" smtClean="0"/>
              <a:t>4/27/22</a:t>
            </a:fld>
            <a:endParaRPr lang="en-US"/>
          </a:p>
        </p:txBody>
      </p:sp>
      <p:sp>
        <p:nvSpPr>
          <p:cNvPr id="6" name="Footer Placeholder 5">
            <a:extLst>
              <a:ext uri="{FF2B5EF4-FFF2-40B4-BE49-F238E27FC236}">
                <a16:creationId xmlns:a16="http://schemas.microsoft.com/office/drawing/2014/main" id="{6981B743-3D59-5084-2FA2-222C555FA3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E4930D-EBBD-8304-0AD5-AA758931A5C2}"/>
              </a:ext>
            </a:extLst>
          </p:cNvPr>
          <p:cNvSpPr>
            <a:spLocks noGrp="1"/>
          </p:cNvSpPr>
          <p:nvPr>
            <p:ph type="sldNum" sz="quarter" idx="12"/>
          </p:nvPr>
        </p:nvSpPr>
        <p:spPr/>
        <p:txBody>
          <a:bodyPr/>
          <a:lstStyle/>
          <a:p>
            <a:fld id="{D156CE04-C33B-FA4D-86AC-F1B9CB444C60}" type="slidenum">
              <a:rPr lang="en-US" smtClean="0"/>
              <a:t>‹#›</a:t>
            </a:fld>
            <a:endParaRPr lang="en-US"/>
          </a:p>
        </p:txBody>
      </p:sp>
    </p:spTree>
    <p:extLst>
      <p:ext uri="{BB962C8B-B14F-4D97-AF65-F5344CB8AC3E}">
        <p14:creationId xmlns:p14="http://schemas.microsoft.com/office/powerpoint/2010/main" val="2307302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D034A-413F-EA32-6C3D-3BE6D9D544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8E47D79-127C-2743-19EE-093281C58DF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C3A7EFF-C5E3-2E7E-9D9C-5DD9B93069C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417F28-C4A1-5668-A967-B1676A77C4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B13CADB-CB09-39D7-7277-2813D2DB79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F061118-0F1E-CFBA-FBF8-AB63D7A8FC93}"/>
              </a:ext>
            </a:extLst>
          </p:cNvPr>
          <p:cNvSpPr>
            <a:spLocks noGrp="1"/>
          </p:cNvSpPr>
          <p:nvPr>
            <p:ph type="dt" sz="half" idx="10"/>
          </p:nvPr>
        </p:nvSpPr>
        <p:spPr/>
        <p:txBody>
          <a:bodyPr/>
          <a:lstStyle/>
          <a:p>
            <a:fld id="{E8F19391-F473-A74F-B733-EA57D1A64053}" type="datetimeFigureOut">
              <a:rPr lang="en-US" smtClean="0"/>
              <a:t>4/27/22</a:t>
            </a:fld>
            <a:endParaRPr lang="en-US"/>
          </a:p>
        </p:txBody>
      </p:sp>
      <p:sp>
        <p:nvSpPr>
          <p:cNvPr id="8" name="Footer Placeholder 7">
            <a:extLst>
              <a:ext uri="{FF2B5EF4-FFF2-40B4-BE49-F238E27FC236}">
                <a16:creationId xmlns:a16="http://schemas.microsoft.com/office/drawing/2014/main" id="{53B72BAE-5AB0-49B5-2EAE-12BF4E46C74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BA1FE0-C078-356A-FABF-2EFD06E3F3C8}"/>
              </a:ext>
            </a:extLst>
          </p:cNvPr>
          <p:cNvSpPr>
            <a:spLocks noGrp="1"/>
          </p:cNvSpPr>
          <p:nvPr>
            <p:ph type="sldNum" sz="quarter" idx="12"/>
          </p:nvPr>
        </p:nvSpPr>
        <p:spPr/>
        <p:txBody>
          <a:bodyPr/>
          <a:lstStyle/>
          <a:p>
            <a:fld id="{D156CE04-C33B-FA4D-86AC-F1B9CB444C60}" type="slidenum">
              <a:rPr lang="en-US" smtClean="0"/>
              <a:t>‹#›</a:t>
            </a:fld>
            <a:endParaRPr lang="en-US"/>
          </a:p>
        </p:txBody>
      </p:sp>
    </p:spTree>
    <p:extLst>
      <p:ext uri="{BB962C8B-B14F-4D97-AF65-F5344CB8AC3E}">
        <p14:creationId xmlns:p14="http://schemas.microsoft.com/office/powerpoint/2010/main" val="238918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30CFD-3203-EBAA-ECAA-331F793A40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B8DCDFB-5067-58D6-5478-6122A9DD4C2F}"/>
              </a:ext>
            </a:extLst>
          </p:cNvPr>
          <p:cNvSpPr>
            <a:spLocks noGrp="1"/>
          </p:cNvSpPr>
          <p:nvPr>
            <p:ph type="dt" sz="half" idx="10"/>
          </p:nvPr>
        </p:nvSpPr>
        <p:spPr/>
        <p:txBody>
          <a:bodyPr/>
          <a:lstStyle/>
          <a:p>
            <a:fld id="{E8F19391-F473-A74F-B733-EA57D1A64053}" type="datetimeFigureOut">
              <a:rPr lang="en-US" smtClean="0"/>
              <a:t>4/27/22</a:t>
            </a:fld>
            <a:endParaRPr lang="en-US"/>
          </a:p>
        </p:txBody>
      </p:sp>
      <p:sp>
        <p:nvSpPr>
          <p:cNvPr id="4" name="Footer Placeholder 3">
            <a:extLst>
              <a:ext uri="{FF2B5EF4-FFF2-40B4-BE49-F238E27FC236}">
                <a16:creationId xmlns:a16="http://schemas.microsoft.com/office/drawing/2014/main" id="{2DC5C3AE-340B-9E82-6385-ABC633325AA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6AA16-C646-DB26-2576-DCE38C55C0EF}"/>
              </a:ext>
            </a:extLst>
          </p:cNvPr>
          <p:cNvSpPr>
            <a:spLocks noGrp="1"/>
          </p:cNvSpPr>
          <p:nvPr>
            <p:ph type="sldNum" sz="quarter" idx="12"/>
          </p:nvPr>
        </p:nvSpPr>
        <p:spPr/>
        <p:txBody>
          <a:bodyPr/>
          <a:lstStyle/>
          <a:p>
            <a:fld id="{D156CE04-C33B-FA4D-86AC-F1B9CB444C60}" type="slidenum">
              <a:rPr lang="en-US" smtClean="0"/>
              <a:t>‹#›</a:t>
            </a:fld>
            <a:endParaRPr lang="en-US"/>
          </a:p>
        </p:txBody>
      </p:sp>
    </p:spTree>
    <p:extLst>
      <p:ext uri="{BB962C8B-B14F-4D97-AF65-F5344CB8AC3E}">
        <p14:creationId xmlns:p14="http://schemas.microsoft.com/office/powerpoint/2010/main" val="356779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2CAC91-82DF-E6C3-4A04-B94DC7B0DC09}"/>
              </a:ext>
            </a:extLst>
          </p:cNvPr>
          <p:cNvSpPr>
            <a:spLocks noGrp="1"/>
          </p:cNvSpPr>
          <p:nvPr>
            <p:ph type="dt" sz="half" idx="10"/>
          </p:nvPr>
        </p:nvSpPr>
        <p:spPr/>
        <p:txBody>
          <a:bodyPr/>
          <a:lstStyle/>
          <a:p>
            <a:fld id="{E8F19391-F473-A74F-B733-EA57D1A64053}" type="datetimeFigureOut">
              <a:rPr lang="en-US" smtClean="0"/>
              <a:t>4/27/22</a:t>
            </a:fld>
            <a:endParaRPr lang="en-US"/>
          </a:p>
        </p:txBody>
      </p:sp>
      <p:sp>
        <p:nvSpPr>
          <p:cNvPr id="3" name="Footer Placeholder 2">
            <a:extLst>
              <a:ext uri="{FF2B5EF4-FFF2-40B4-BE49-F238E27FC236}">
                <a16:creationId xmlns:a16="http://schemas.microsoft.com/office/drawing/2014/main" id="{A3FA3574-27D2-680F-23B4-2C7714CF086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CCAF435-77D6-98E9-16B1-165EC75C81E7}"/>
              </a:ext>
            </a:extLst>
          </p:cNvPr>
          <p:cNvSpPr>
            <a:spLocks noGrp="1"/>
          </p:cNvSpPr>
          <p:nvPr>
            <p:ph type="sldNum" sz="quarter" idx="12"/>
          </p:nvPr>
        </p:nvSpPr>
        <p:spPr/>
        <p:txBody>
          <a:bodyPr/>
          <a:lstStyle/>
          <a:p>
            <a:fld id="{D156CE04-C33B-FA4D-86AC-F1B9CB444C60}" type="slidenum">
              <a:rPr lang="en-US" smtClean="0"/>
              <a:t>‹#›</a:t>
            </a:fld>
            <a:endParaRPr lang="en-US"/>
          </a:p>
        </p:txBody>
      </p:sp>
    </p:spTree>
    <p:extLst>
      <p:ext uri="{BB962C8B-B14F-4D97-AF65-F5344CB8AC3E}">
        <p14:creationId xmlns:p14="http://schemas.microsoft.com/office/powerpoint/2010/main" val="3314492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8CE40-EBC3-A2C4-CA51-53B630C49F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980AA41-F09E-3281-B59D-10C2C328B0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99979CE-E622-881F-D98F-0594180172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27FB0C-4E66-051F-1887-56AE98E5122F}"/>
              </a:ext>
            </a:extLst>
          </p:cNvPr>
          <p:cNvSpPr>
            <a:spLocks noGrp="1"/>
          </p:cNvSpPr>
          <p:nvPr>
            <p:ph type="dt" sz="half" idx="10"/>
          </p:nvPr>
        </p:nvSpPr>
        <p:spPr/>
        <p:txBody>
          <a:bodyPr/>
          <a:lstStyle/>
          <a:p>
            <a:fld id="{E8F19391-F473-A74F-B733-EA57D1A64053}" type="datetimeFigureOut">
              <a:rPr lang="en-US" smtClean="0"/>
              <a:t>4/27/22</a:t>
            </a:fld>
            <a:endParaRPr lang="en-US"/>
          </a:p>
        </p:txBody>
      </p:sp>
      <p:sp>
        <p:nvSpPr>
          <p:cNvPr id="6" name="Footer Placeholder 5">
            <a:extLst>
              <a:ext uri="{FF2B5EF4-FFF2-40B4-BE49-F238E27FC236}">
                <a16:creationId xmlns:a16="http://schemas.microsoft.com/office/drawing/2014/main" id="{F6454208-4D46-2B2A-5EE5-A56C145D80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2F83BF-35F6-340D-18EE-92C5872CEFDA}"/>
              </a:ext>
            </a:extLst>
          </p:cNvPr>
          <p:cNvSpPr>
            <a:spLocks noGrp="1"/>
          </p:cNvSpPr>
          <p:nvPr>
            <p:ph type="sldNum" sz="quarter" idx="12"/>
          </p:nvPr>
        </p:nvSpPr>
        <p:spPr/>
        <p:txBody>
          <a:bodyPr/>
          <a:lstStyle/>
          <a:p>
            <a:fld id="{D156CE04-C33B-FA4D-86AC-F1B9CB444C60}" type="slidenum">
              <a:rPr lang="en-US" smtClean="0"/>
              <a:t>‹#›</a:t>
            </a:fld>
            <a:endParaRPr lang="en-US"/>
          </a:p>
        </p:txBody>
      </p:sp>
    </p:spTree>
    <p:extLst>
      <p:ext uri="{BB962C8B-B14F-4D97-AF65-F5344CB8AC3E}">
        <p14:creationId xmlns:p14="http://schemas.microsoft.com/office/powerpoint/2010/main" val="4133276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23140-76C5-662F-C150-57C5550D2E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910EB5E-B87E-0ADB-49D5-78C51E042B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F746DAF-24AA-03D6-9E73-4A58638133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9232E2-91F5-8F1B-9F5C-36DD36BCC0A9}"/>
              </a:ext>
            </a:extLst>
          </p:cNvPr>
          <p:cNvSpPr>
            <a:spLocks noGrp="1"/>
          </p:cNvSpPr>
          <p:nvPr>
            <p:ph type="dt" sz="half" idx="10"/>
          </p:nvPr>
        </p:nvSpPr>
        <p:spPr/>
        <p:txBody>
          <a:bodyPr/>
          <a:lstStyle/>
          <a:p>
            <a:fld id="{E8F19391-F473-A74F-B733-EA57D1A64053}" type="datetimeFigureOut">
              <a:rPr lang="en-US" smtClean="0"/>
              <a:t>4/27/22</a:t>
            </a:fld>
            <a:endParaRPr lang="en-US"/>
          </a:p>
        </p:txBody>
      </p:sp>
      <p:sp>
        <p:nvSpPr>
          <p:cNvPr id="6" name="Footer Placeholder 5">
            <a:extLst>
              <a:ext uri="{FF2B5EF4-FFF2-40B4-BE49-F238E27FC236}">
                <a16:creationId xmlns:a16="http://schemas.microsoft.com/office/drawing/2014/main" id="{8977A2CA-B815-8B02-5ECB-7AD4E91417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947C66-CE18-1334-7542-BE5CC15CB789}"/>
              </a:ext>
            </a:extLst>
          </p:cNvPr>
          <p:cNvSpPr>
            <a:spLocks noGrp="1"/>
          </p:cNvSpPr>
          <p:nvPr>
            <p:ph type="sldNum" sz="quarter" idx="12"/>
          </p:nvPr>
        </p:nvSpPr>
        <p:spPr/>
        <p:txBody>
          <a:bodyPr/>
          <a:lstStyle/>
          <a:p>
            <a:fld id="{D156CE04-C33B-FA4D-86AC-F1B9CB444C60}" type="slidenum">
              <a:rPr lang="en-US" smtClean="0"/>
              <a:t>‹#›</a:t>
            </a:fld>
            <a:endParaRPr lang="en-US"/>
          </a:p>
        </p:txBody>
      </p:sp>
    </p:spTree>
    <p:extLst>
      <p:ext uri="{BB962C8B-B14F-4D97-AF65-F5344CB8AC3E}">
        <p14:creationId xmlns:p14="http://schemas.microsoft.com/office/powerpoint/2010/main" val="27264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298190-0C6C-18A0-D932-8E8015BD57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2CB5FE-707E-5A8B-0AB2-C1273F7F56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AF5A00-347A-66E9-3738-69BF6AA437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19391-F473-A74F-B733-EA57D1A64053}" type="datetimeFigureOut">
              <a:rPr lang="en-US" smtClean="0"/>
              <a:t>4/27/22</a:t>
            </a:fld>
            <a:endParaRPr lang="en-US"/>
          </a:p>
        </p:txBody>
      </p:sp>
      <p:sp>
        <p:nvSpPr>
          <p:cNvPr id="5" name="Footer Placeholder 4">
            <a:extLst>
              <a:ext uri="{FF2B5EF4-FFF2-40B4-BE49-F238E27FC236}">
                <a16:creationId xmlns:a16="http://schemas.microsoft.com/office/drawing/2014/main" id="{1D4D8C2C-BB35-A1B0-B1D1-1557AC86A3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A9D027A-8C1A-D56C-DDBC-5F86BB4DC8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56CE04-C33B-FA4D-86AC-F1B9CB444C60}" type="slidenum">
              <a:rPr lang="en-US" smtClean="0"/>
              <a:t>‹#›</a:t>
            </a:fld>
            <a:endParaRPr lang="en-US"/>
          </a:p>
        </p:txBody>
      </p:sp>
    </p:spTree>
    <p:extLst>
      <p:ext uri="{BB962C8B-B14F-4D97-AF65-F5344CB8AC3E}">
        <p14:creationId xmlns:p14="http://schemas.microsoft.com/office/powerpoint/2010/main" val="13078008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3.jp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A red circle with a black background&#10;&#10;Description automatically generated with low confidence">
            <a:extLst>
              <a:ext uri="{FF2B5EF4-FFF2-40B4-BE49-F238E27FC236}">
                <a16:creationId xmlns:a16="http://schemas.microsoft.com/office/drawing/2014/main" id="{643B734C-963A-9F95-F3B5-034718B2E50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35" r="1" b="50"/>
          <a:stretch/>
        </p:blipFill>
        <p:spPr>
          <a:xfrm>
            <a:off x="1"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0169F8-0839-F663-6123-7656FB8DCE6D}"/>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MRI Thermal Impacts</a:t>
            </a:r>
          </a:p>
        </p:txBody>
      </p:sp>
      <p:sp>
        <p:nvSpPr>
          <p:cNvPr id="3" name="Subtitle 2">
            <a:extLst>
              <a:ext uri="{FF2B5EF4-FFF2-40B4-BE49-F238E27FC236}">
                <a16:creationId xmlns:a16="http://schemas.microsoft.com/office/drawing/2014/main" id="{A4B94A49-EB73-A706-0787-55C3B3A1EC18}"/>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sz="2000" i="1" dirty="0">
                <a:solidFill>
                  <a:srgbClr val="FFFFFF"/>
                </a:solidFill>
              </a:rPr>
              <a:t>By Manish Kumar Sharma </a:t>
            </a:r>
          </a:p>
          <a:p>
            <a:r>
              <a:rPr lang="en-US" sz="3300" dirty="0">
                <a:solidFill>
                  <a:srgbClr val="FFFFFF"/>
                </a:solidFill>
              </a:rPr>
              <a:t> </a:t>
            </a:r>
            <a:endParaRPr lang="en-US" sz="800" dirty="0">
              <a:solidFill>
                <a:srgbClr val="FFFFFF"/>
              </a:solidFill>
            </a:endParaRPr>
          </a:p>
        </p:txBody>
      </p:sp>
    </p:spTree>
    <p:extLst>
      <p:ext uri="{BB962C8B-B14F-4D97-AF65-F5344CB8AC3E}">
        <p14:creationId xmlns:p14="http://schemas.microsoft.com/office/powerpoint/2010/main" val="828346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0"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C8C3900-B8A1-4965-88E6-CBCBFE0672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65945"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1BDEC6-5D11-4156-875D-A6A5114F1980}"/>
              </a:ext>
            </a:extLst>
          </p:cNvPr>
          <p:cNvSpPr>
            <a:spLocks noGrp="1"/>
          </p:cNvSpPr>
          <p:nvPr>
            <p:ph type="title"/>
          </p:nvPr>
        </p:nvSpPr>
        <p:spPr>
          <a:xfrm>
            <a:off x="838201" y="624568"/>
            <a:ext cx="3351755" cy="5412920"/>
          </a:xfrm>
        </p:spPr>
        <p:txBody>
          <a:bodyPr>
            <a:normAutofit/>
          </a:bodyPr>
          <a:lstStyle/>
          <a:p>
            <a:r>
              <a:rPr lang="en-US" sz="4000" b="1">
                <a:solidFill>
                  <a:schemeClr val="bg1"/>
                </a:solidFill>
              </a:rPr>
              <a:t>MRI induced heating in Pacemaker</a:t>
            </a:r>
            <a:endParaRPr lang="en-US" sz="4000">
              <a:solidFill>
                <a:schemeClr val="bg1"/>
              </a:solidFill>
            </a:endParaRPr>
          </a:p>
        </p:txBody>
      </p:sp>
      <p:graphicFrame>
        <p:nvGraphicFramePr>
          <p:cNvPr id="5" name="Content Placeholder 2">
            <a:extLst>
              <a:ext uri="{FF2B5EF4-FFF2-40B4-BE49-F238E27FC236}">
                <a16:creationId xmlns:a16="http://schemas.microsoft.com/office/drawing/2014/main" id="{CB7A035F-CF14-EB7A-BD13-93EC832BA128}"/>
              </a:ext>
            </a:extLst>
          </p:cNvPr>
          <p:cNvGraphicFramePr>
            <a:graphicFrameLocks noGrp="1"/>
          </p:cNvGraphicFramePr>
          <p:nvPr>
            <p:ph idx="1"/>
            <p:extLst>
              <p:ext uri="{D42A27DB-BD31-4B8C-83A1-F6EECF244321}">
                <p14:modId xmlns:p14="http://schemas.microsoft.com/office/powerpoint/2010/main" val="3361246779"/>
              </p:ext>
            </p:extLst>
          </p:nvPr>
        </p:nvGraphicFramePr>
        <p:xfrm>
          <a:off x="5392455" y="623888"/>
          <a:ext cx="5961345" cy="5413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46856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5016AEC-0320-4ED0-8ECB-FE11DDDFE1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A792DF6-CC34-4DC4-9334-D43BB78367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34376" cy="6858000"/>
          </a:xfrm>
          <a:prstGeom prst="rect">
            <a:avLst/>
          </a:prstGeom>
          <a:ln>
            <a:noFill/>
          </a:ln>
          <a:effectLst/>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1BDEC6-5D11-4156-875D-A6A5114F1980}"/>
              </a:ext>
            </a:extLst>
          </p:cNvPr>
          <p:cNvSpPr>
            <a:spLocks noGrp="1"/>
          </p:cNvSpPr>
          <p:nvPr>
            <p:ph type="title"/>
          </p:nvPr>
        </p:nvSpPr>
        <p:spPr>
          <a:xfrm>
            <a:off x="982980" y="891539"/>
            <a:ext cx="3134807" cy="5071110"/>
          </a:xfrm>
        </p:spPr>
        <p:txBody>
          <a:bodyPr>
            <a:normAutofit/>
          </a:bodyPr>
          <a:lstStyle/>
          <a:p>
            <a:r>
              <a:rPr lang="en-US" sz="4000" b="1">
                <a:solidFill>
                  <a:srgbClr val="FFFFFF"/>
                </a:solidFill>
              </a:rPr>
              <a:t>MRI induced heating in Pacemaker</a:t>
            </a:r>
            <a:endParaRPr lang="en-US" sz="4000">
              <a:solidFill>
                <a:srgbClr val="FFFFFF"/>
              </a:solidFill>
            </a:endParaRPr>
          </a:p>
        </p:txBody>
      </p:sp>
      <p:sp>
        <p:nvSpPr>
          <p:cNvPr id="13" name="Rectangle 12">
            <a:extLst>
              <a:ext uri="{FF2B5EF4-FFF2-40B4-BE49-F238E27FC236}">
                <a16:creationId xmlns:a16="http://schemas.microsoft.com/office/drawing/2014/main" id="{8B660204-C393-4F3C-8ACC-5771824A2D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1540"/>
            <a:ext cx="722376" cy="5071110"/>
          </a:xfrm>
          <a:prstGeom prst="rect">
            <a:avLst/>
          </a:prstGeom>
          <a:solidFill>
            <a:srgbClr val="4C52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6AE3E2A3-9A26-76A5-56FB-192451463966}"/>
              </a:ext>
            </a:extLst>
          </p:cNvPr>
          <p:cNvGraphicFramePr>
            <a:graphicFrameLocks noGrp="1"/>
          </p:cNvGraphicFramePr>
          <p:nvPr>
            <p:ph idx="1"/>
            <p:extLst>
              <p:ext uri="{D42A27DB-BD31-4B8C-83A1-F6EECF244321}">
                <p14:modId xmlns:p14="http://schemas.microsoft.com/office/powerpoint/2010/main" val="680863473"/>
              </p:ext>
            </p:extLst>
          </p:nvPr>
        </p:nvGraphicFramePr>
        <p:xfrm>
          <a:off x="5261530" y="643467"/>
          <a:ext cx="6110962" cy="55710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84358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30BE9EB-1B97-E1D9-3A4F-4BEEC286FF90}"/>
              </a:ext>
            </a:extLst>
          </p:cNvPr>
          <p:cNvPicPr>
            <a:picLocks noChangeAspect="1"/>
          </p:cNvPicPr>
          <p:nvPr/>
        </p:nvPicPr>
        <p:blipFill>
          <a:blip r:embed="rId3"/>
          <a:stretch>
            <a:fillRect/>
          </a:stretch>
        </p:blipFill>
        <p:spPr>
          <a:xfrm>
            <a:off x="1669919" y="1504335"/>
            <a:ext cx="8763131" cy="3810615"/>
          </a:xfrm>
          <a:prstGeom prst="rect">
            <a:avLst/>
          </a:prstGeom>
        </p:spPr>
      </p:pic>
      <p:sp>
        <p:nvSpPr>
          <p:cNvPr id="7" name="TextBox 6">
            <a:extLst>
              <a:ext uri="{FF2B5EF4-FFF2-40B4-BE49-F238E27FC236}">
                <a16:creationId xmlns:a16="http://schemas.microsoft.com/office/drawing/2014/main" id="{1412253B-79C5-3C0D-F78B-BDD93E8E5812}"/>
              </a:ext>
            </a:extLst>
          </p:cNvPr>
          <p:cNvSpPr txBox="1"/>
          <p:nvPr/>
        </p:nvSpPr>
        <p:spPr>
          <a:xfrm>
            <a:off x="2995017" y="423332"/>
            <a:ext cx="6112933" cy="523220"/>
          </a:xfrm>
          <a:prstGeom prst="rect">
            <a:avLst/>
          </a:prstGeom>
          <a:noFill/>
        </p:spPr>
        <p:txBody>
          <a:bodyPr wrap="square" rtlCol="0">
            <a:spAutoFit/>
          </a:bodyPr>
          <a:lstStyle/>
          <a:p>
            <a:pPr algn="ctr"/>
            <a:r>
              <a:rPr lang="en-US" sz="2800" dirty="0"/>
              <a:t>Right Pectoral Region</a:t>
            </a:r>
          </a:p>
        </p:txBody>
      </p:sp>
    </p:spTree>
    <p:extLst>
      <p:ext uri="{BB962C8B-B14F-4D97-AF65-F5344CB8AC3E}">
        <p14:creationId xmlns:p14="http://schemas.microsoft.com/office/powerpoint/2010/main" val="4216021539"/>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77E128-DD9F-804D-B79E-34946D88480F}"/>
              </a:ext>
            </a:extLst>
          </p:cNvPr>
          <p:cNvPicPr>
            <a:picLocks noChangeAspect="1"/>
          </p:cNvPicPr>
          <p:nvPr/>
        </p:nvPicPr>
        <p:blipFill>
          <a:blip r:embed="rId3"/>
          <a:stretch>
            <a:fillRect/>
          </a:stretch>
        </p:blipFill>
        <p:spPr>
          <a:xfrm>
            <a:off x="1758950" y="1543050"/>
            <a:ext cx="8674100" cy="3771900"/>
          </a:xfrm>
          <a:prstGeom prst="rect">
            <a:avLst/>
          </a:prstGeom>
        </p:spPr>
      </p:pic>
      <p:sp>
        <p:nvSpPr>
          <p:cNvPr id="4" name="TextBox 3">
            <a:extLst>
              <a:ext uri="{FF2B5EF4-FFF2-40B4-BE49-F238E27FC236}">
                <a16:creationId xmlns:a16="http://schemas.microsoft.com/office/drawing/2014/main" id="{E39192EC-9C1E-F9A8-724E-B6C3B07CCF06}"/>
              </a:ext>
            </a:extLst>
          </p:cNvPr>
          <p:cNvSpPr txBox="1"/>
          <p:nvPr/>
        </p:nvSpPr>
        <p:spPr>
          <a:xfrm>
            <a:off x="3488267" y="406400"/>
            <a:ext cx="5283200" cy="523220"/>
          </a:xfrm>
          <a:prstGeom prst="rect">
            <a:avLst/>
          </a:prstGeom>
          <a:noFill/>
        </p:spPr>
        <p:txBody>
          <a:bodyPr wrap="square" rtlCol="0">
            <a:spAutoFit/>
          </a:bodyPr>
          <a:lstStyle/>
          <a:p>
            <a:pPr algn="ctr"/>
            <a:r>
              <a:rPr lang="en-US" sz="2800" dirty="0"/>
              <a:t>Left Pectoral Region</a:t>
            </a:r>
          </a:p>
        </p:txBody>
      </p:sp>
    </p:spTree>
    <p:extLst>
      <p:ext uri="{BB962C8B-B14F-4D97-AF65-F5344CB8AC3E}">
        <p14:creationId xmlns:p14="http://schemas.microsoft.com/office/powerpoint/2010/main" val="2705436150"/>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of an electromagnetic radiation">
            <a:extLst>
              <a:ext uri="{FF2B5EF4-FFF2-40B4-BE49-F238E27FC236}">
                <a16:creationId xmlns:a16="http://schemas.microsoft.com/office/drawing/2014/main" id="{45C42FB8-91C5-A9CF-3C11-ED2B446403CA}"/>
              </a:ext>
            </a:extLst>
          </p:cNvPr>
          <p:cNvPicPr>
            <a:picLocks noChangeAspect="1"/>
          </p:cNvPicPr>
          <p:nvPr/>
        </p:nvPicPr>
        <p:blipFill rotWithShape="1">
          <a:blip r:embed="rId3">
            <a:alphaModFix amt="35000"/>
          </a:blip>
          <a:srcRect t="9753" b="6292"/>
          <a:stretch/>
        </p:blipFill>
        <p:spPr>
          <a:xfrm>
            <a:off x="20" y="1"/>
            <a:ext cx="12191980" cy="6857999"/>
          </a:xfrm>
          <a:prstGeom prst="rect">
            <a:avLst/>
          </a:prstGeom>
        </p:spPr>
      </p:pic>
      <p:sp>
        <p:nvSpPr>
          <p:cNvPr id="2" name="Title 1">
            <a:extLst>
              <a:ext uri="{FF2B5EF4-FFF2-40B4-BE49-F238E27FC236}">
                <a16:creationId xmlns:a16="http://schemas.microsoft.com/office/drawing/2014/main" id="{3A1BDEC6-5D11-4156-875D-A6A5114F1980}"/>
              </a:ext>
            </a:extLst>
          </p:cNvPr>
          <p:cNvSpPr>
            <a:spLocks noGrp="1"/>
          </p:cNvSpPr>
          <p:nvPr>
            <p:ph type="title"/>
          </p:nvPr>
        </p:nvSpPr>
        <p:spPr>
          <a:xfrm>
            <a:off x="838201" y="1065862"/>
            <a:ext cx="3313164" cy="4726276"/>
          </a:xfrm>
        </p:spPr>
        <p:txBody>
          <a:bodyPr>
            <a:normAutofit/>
          </a:bodyPr>
          <a:lstStyle/>
          <a:p>
            <a:pPr algn="r"/>
            <a:r>
              <a:rPr lang="en-US" sz="4000" b="1">
                <a:solidFill>
                  <a:srgbClr val="FFFFFF"/>
                </a:solidFill>
              </a:rPr>
              <a:t>MRI induced heating in Pacemaker</a:t>
            </a:r>
            <a:endParaRPr lang="en-US" sz="4000">
              <a:solidFill>
                <a:srgbClr val="FFFFFF"/>
              </a:solidFill>
            </a:endParaRPr>
          </a:p>
        </p:txBody>
      </p:sp>
      <p:cxnSp>
        <p:nvCxnSpPr>
          <p:cNvPr id="11" name="Straight Connector 10">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46EA86E-50A6-5C20-94AD-866EEA25BF45}"/>
              </a:ext>
            </a:extLst>
          </p:cNvPr>
          <p:cNvSpPr>
            <a:spLocks noGrp="1"/>
          </p:cNvSpPr>
          <p:nvPr>
            <p:ph idx="1"/>
          </p:nvPr>
        </p:nvSpPr>
        <p:spPr>
          <a:xfrm>
            <a:off x="5155379" y="1065862"/>
            <a:ext cx="5744685" cy="4726276"/>
          </a:xfrm>
        </p:spPr>
        <p:txBody>
          <a:bodyPr anchor="ctr">
            <a:normAutofit/>
          </a:bodyPr>
          <a:lstStyle/>
          <a:p>
            <a:r>
              <a:rPr lang="en-US" sz="2000">
                <a:solidFill>
                  <a:srgbClr val="FFFFFF"/>
                </a:solidFill>
              </a:rPr>
              <a:t>Experimental research in this sector has yielded a wide range of results and indicated that numerous factors could influence the amount of heating created at the lead tip. One of these is the lead's structural parameters.</a:t>
            </a:r>
          </a:p>
          <a:p>
            <a:pPr lvl="0"/>
            <a:r>
              <a:rPr lang="en-US" sz="2000">
                <a:solidFill>
                  <a:srgbClr val="FFFFFF"/>
                </a:solidFill>
              </a:rPr>
              <a:t>PM/ICD leads inside a human trunk simulator exposed to the RF field of a 1.5T MRI scanner.</a:t>
            </a:r>
          </a:p>
          <a:p>
            <a:pPr lvl="0"/>
            <a:r>
              <a:rPr lang="en-US" sz="2000">
                <a:solidFill>
                  <a:srgbClr val="FFFFFF"/>
                </a:solidFill>
              </a:rPr>
              <a:t>A temperature variation of 2.1C to 15C was observed</a:t>
            </a:r>
          </a:p>
          <a:p>
            <a:pPr lvl="0"/>
            <a:r>
              <a:rPr lang="en-US" sz="2000">
                <a:solidFill>
                  <a:srgbClr val="FFFFFF"/>
                </a:solidFill>
              </a:rPr>
              <a:t>A significant amount of heating was observed not Just at the tip but also at the ring (4.2C)</a:t>
            </a:r>
          </a:p>
          <a:p>
            <a:pPr lvl="0"/>
            <a:r>
              <a:rPr lang="en-US" sz="2000">
                <a:solidFill>
                  <a:srgbClr val="FFFFFF"/>
                </a:solidFill>
              </a:rPr>
              <a:t>Active fix leads showed higher temp increase than passive fixed ones (4.7C vs 7.4C)</a:t>
            </a:r>
          </a:p>
          <a:p>
            <a:endParaRPr lang="en-US" sz="2000">
              <a:solidFill>
                <a:srgbClr val="FFFFFF"/>
              </a:solidFill>
            </a:endParaRPr>
          </a:p>
        </p:txBody>
      </p:sp>
    </p:spTree>
    <p:extLst>
      <p:ext uri="{BB962C8B-B14F-4D97-AF65-F5344CB8AC3E}">
        <p14:creationId xmlns:p14="http://schemas.microsoft.com/office/powerpoint/2010/main" val="3238909481"/>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28" name="Freeform: Shape 27">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TextBox 14">
            <a:extLst>
              <a:ext uri="{FF2B5EF4-FFF2-40B4-BE49-F238E27FC236}">
                <a16:creationId xmlns:a16="http://schemas.microsoft.com/office/drawing/2014/main" id="{74B420B9-D92A-64F8-6FB8-C2BE76CBBD6B}"/>
              </a:ext>
            </a:extLst>
          </p:cNvPr>
          <p:cNvSpPr txBox="1"/>
          <p:nvPr/>
        </p:nvSpPr>
        <p:spPr>
          <a:xfrm>
            <a:off x="765051" y="2286000"/>
            <a:ext cx="3384000" cy="384480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bg1">
                    <a:alpha val="60000"/>
                  </a:schemeClr>
                </a:solidFill>
              </a:rPr>
              <a:t>Unipolar lead and Bipolar Lead</a:t>
            </a:r>
          </a:p>
          <a:p>
            <a:pPr indent="-228600">
              <a:lnSpc>
                <a:spcPct val="90000"/>
              </a:lnSpc>
              <a:spcAft>
                <a:spcPts val="600"/>
              </a:spcAft>
              <a:buFont typeface="Arial" panose="020B0604020202020204" pitchFamily="34" charset="0"/>
              <a:buChar char="•"/>
            </a:pPr>
            <a:endParaRPr lang="en-US" sz="2000" dirty="0">
              <a:solidFill>
                <a:schemeClr val="bg1">
                  <a:alpha val="60000"/>
                </a:schemeClr>
              </a:solidFill>
            </a:endParaRPr>
          </a:p>
          <a:p>
            <a:pPr indent="-228600">
              <a:lnSpc>
                <a:spcPct val="90000"/>
              </a:lnSpc>
              <a:spcAft>
                <a:spcPts val="600"/>
              </a:spcAft>
              <a:buFont typeface="Arial" panose="020B0604020202020204" pitchFamily="34" charset="0"/>
              <a:buChar char="•"/>
            </a:pPr>
            <a:endParaRPr lang="en-US" sz="2000" dirty="0">
              <a:solidFill>
                <a:schemeClr val="bg1">
                  <a:alpha val="60000"/>
                </a:schemeClr>
              </a:solidFill>
            </a:endParaRPr>
          </a:p>
          <a:p>
            <a:pPr indent="-228600">
              <a:lnSpc>
                <a:spcPct val="90000"/>
              </a:lnSpc>
              <a:spcAft>
                <a:spcPts val="600"/>
              </a:spcAft>
              <a:buFont typeface="Arial" panose="020B0604020202020204" pitchFamily="34" charset="0"/>
              <a:buChar char="•"/>
            </a:pPr>
            <a:endParaRPr lang="en-US" sz="2000" dirty="0">
              <a:solidFill>
                <a:schemeClr val="bg1">
                  <a:alpha val="60000"/>
                </a:schemeClr>
              </a:solidFill>
            </a:endParaRPr>
          </a:p>
          <a:p>
            <a:pPr indent="-228600">
              <a:lnSpc>
                <a:spcPct val="90000"/>
              </a:lnSpc>
              <a:spcAft>
                <a:spcPts val="600"/>
              </a:spcAft>
              <a:buFont typeface="Arial" panose="020B0604020202020204" pitchFamily="34" charset="0"/>
              <a:buChar char="•"/>
            </a:pPr>
            <a:endParaRPr lang="en-US" sz="2000" dirty="0">
              <a:solidFill>
                <a:schemeClr val="bg1">
                  <a:alpha val="60000"/>
                </a:schemeClr>
              </a:solidFill>
            </a:endParaRPr>
          </a:p>
          <a:p>
            <a:pPr indent="-228600">
              <a:lnSpc>
                <a:spcPct val="90000"/>
              </a:lnSpc>
              <a:spcAft>
                <a:spcPts val="600"/>
              </a:spcAft>
              <a:buFont typeface="Arial" panose="020B0604020202020204" pitchFamily="34" charset="0"/>
              <a:buChar char="•"/>
            </a:pPr>
            <a:r>
              <a:rPr lang="en-US" sz="2000" dirty="0">
                <a:solidFill>
                  <a:schemeClr val="bg1">
                    <a:alpha val="60000"/>
                  </a:schemeClr>
                </a:solidFill>
              </a:rPr>
              <a:t>Active fixation and passive fixation</a:t>
            </a:r>
          </a:p>
        </p:txBody>
      </p:sp>
      <p:pic>
        <p:nvPicPr>
          <p:cNvPr id="11" name="Picture 10" descr="Diagram&#10;&#10;Description automatically generated">
            <a:extLst>
              <a:ext uri="{FF2B5EF4-FFF2-40B4-BE49-F238E27FC236}">
                <a16:creationId xmlns:a16="http://schemas.microsoft.com/office/drawing/2014/main" id="{0CF4A60C-176E-39D2-AF91-33240A6B3954}"/>
              </a:ext>
            </a:extLst>
          </p:cNvPr>
          <p:cNvPicPr>
            <a:picLocks noChangeAspect="1"/>
          </p:cNvPicPr>
          <p:nvPr/>
        </p:nvPicPr>
        <p:blipFill>
          <a:blip r:embed="rId2"/>
          <a:stretch>
            <a:fillRect/>
          </a:stretch>
        </p:blipFill>
        <p:spPr>
          <a:xfrm>
            <a:off x="4821474" y="724395"/>
            <a:ext cx="4190023" cy="4999511"/>
          </a:xfrm>
          <a:prstGeom prst="rect">
            <a:avLst/>
          </a:prstGeom>
        </p:spPr>
      </p:pic>
      <p:pic>
        <p:nvPicPr>
          <p:cNvPr id="13" name="Picture 12" descr="A picture containing diagram&#10;&#10;Description automatically generated">
            <a:extLst>
              <a:ext uri="{FF2B5EF4-FFF2-40B4-BE49-F238E27FC236}">
                <a16:creationId xmlns:a16="http://schemas.microsoft.com/office/drawing/2014/main" id="{D380B3B2-CFF9-66C5-8A47-0CC79CE836CD}"/>
              </a:ext>
            </a:extLst>
          </p:cNvPr>
          <p:cNvPicPr>
            <a:picLocks noChangeAspect="1"/>
          </p:cNvPicPr>
          <p:nvPr/>
        </p:nvPicPr>
        <p:blipFill>
          <a:blip r:embed="rId3"/>
          <a:stretch>
            <a:fillRect/>
          </a:stretch>
        </p:blipFill>
        <p:spPr>
          <a:xfrm>
            <a:off x="9155875" y="1995055"/>
            <a:ext cx="2563602" cy="2534911"/>
          </a:xfrm>
          <a:prstGeom prst="rect">
            <a:avLst/>
          </a:prstGeom>
        </p:spPr>
      </p:pic>
    </p:spTree>
    <p:extLst>
      <p:ext uri="{BB962C8B-B14F-4D97-AF65-F5344CB8AC3E}">
        <p14:creationId xmlns:p14="http://schemas.microsoft.com/office/powerpoint/2010/main" val="5425524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6B69D-EC8F-4653-67D6-D36BA1ED6F8B}"/>
              </a:ext>
            </a:extLst>
          </p:cNvPr>
          <p:cNvSpPr>
            <a:spLocks noGrp="1"/>
          </p:cNvSpPr>
          <p:nvPr>
            <p:ph type="title"/>
          </p:nvPr>
        </p:nvSpPr>
        <p:spPr>
          <a:xfrm>
            <a:off x="838200" y="365125"/>
            <a:ext cx="6254496" cy="1828800"/>
          </a:xfrm>
        </p:spPr>
        <p:txBody>
          <a:bodyPr>
            <a:normAutofit/>
          </a:bodyPr>
          <a:lstStyle/>
          <a:p>
            <a:r>
              <a:rPr lang="en-US"/>
              <a:t>Observations</a:t>
            </a:r>
          </a:p>
        </p:txBody>
      </p:sp>
      <p:sp>
        <p:nvSpPr>
          <p:cNvPr id="3" name="Content Placeholder 2">
            <a:extLst>
              <a:ext uri="{FF2B5EF4-FFF2-40B4-BE49-F238E27FC236}">
                <a16:creationId xmlns:a16="http://schemas.microsoft.com/office/drawing/2014/main" id="{B55359E2-A7E7-A103-A7E4-E64ED5F2922F}"/>
              </a:ext>
            </a:extLst>
          </p:cNvPr>
          <p:cNvSpPr>
            <a:spLocks noGrp="1"/>
          </p:cNvSpPr>
          <p:nvPr>
            <p:ph idx="1"/>
          </p:nvPr>
        </p:nvSpPr>
        <p:spPr>
          <a:xfrm>
            <a:off x="838200" y="2322576"/>
            <a:ext cx="6254496" cy="3858768"/>
          </a:xfrm>
        </p:spPr>
        <p:txBody>
          <a:bodyPr>
            <a:normAutofit/>
          </a:bodyPr>
          <a:lstStyle/>
          <a:p>
            <a:r>
              <a:rPr lang="en-US" sz="2400" dirty="0"/>
              <a:t>it was observed that at the implant tip, there were varying results, ranging from 2.1C up to 15C</a:t>
            </a:r>
          </a:p>
          <a:p>
            <a:r>
              <a:rPr lang="en-US" sz="2400" dirty="0"/>
              <a:t>A significant amount of heating was also observed at most of the ring of bipolar leads temperature changes from 0.1C to 4.2C</a:t>
            </a:r>
          </a:p>
          <a:p>
            <a:endParaRPr lang="en-US" sz="2400" dirty="0"/>
          </a:p>
          <a:p>
            <a:endParaRPr lang="en-US" sz="2400" dirty="0"/>
          </a:p>
        </p:txBody>
      </p:sp>
      <p:pic>
        <p:nvPicPr>
          <p:cNvPr id="6" name="Picture 5">
            <a:extLst>
              <a:ext uri="{FF2B5EF4-FFF2-40B4-BE49-F238E27FC236}">
                <a16:creationId xmlns:a16="http://schemas.microsoft.com/office/drawing/2014/main" id="{7C838162-7D35-3292-BAD1-C285C2C404CB}"/>
              </a:ext>
            </a:extLst>
          </p:cNvPr>
          <p:cNvPicPr>
            <a:picLocks noChangeAspect="1"/>
          </p:cNvPicPr>
          <p:nvPr/>
        </p:nvPicPr>
        <p:blipFill rotWithShape="1">
          <a:blip r:embed="rId2"/>
          <a:srcRect r="1235"/>
          <a:stretch/>
        </p:blipFill>
        <p:spPr>
          <a:xfrm>
            <a:off x="7552267" y="10"/>
            <a:ext cx="4639733" cy="6857990"/>
          </a:xfrm>
          <a:prstGeom prst="rect">
            <a:avLst/>
          </a:prstGeom>
        </p:spPr>
      </p:pic>
      <p:sp>
        <p:nvSpPr>
          <p:cNvPr id="4" name="TextBox 3">
            <a:extLst>
              <a:ext uri="{FF2B5EF4-FFF2-40B4-BE49-F238E27FC236}">
                <a16:creationId xmlns:a16="http://schemas.microsoft.com/office/drawing/2014/main" id="{58DB739F-D93F-B2D1-3DAF-F25EBA80338E}"/>
              </a:ext>
            </a:extLst>
          </p:cNvPr>
          <p:cNvSpPr txBox="1"/>
          <p:nvPr/>
        </p:nvSpPr>
        <p:spPr>
          <a:xfrm>
            <a:off x="6841067" y="4876800"/>
            <a:ext cx="184731" cy="369332"/>
          </a:xfrm>
          <a:prstGeom prst="rect">
            <a:avLst/>
          </a:prstGeom>
          <a:noFill/>
        </p:spPr>
        <p:txBody>
          <a:bodyPr wrap="none" rtlCol="0">
            <a:spAutoFit/>
          </a:bodyPr>
          <a:lstStyle/>
          <a:p>
            <a:endParaRPr lang="en-US" dirty="0"/>
          </a:p>
        </p:txBody>
      </p:sp>
      <p:sp>
        <p:nvSpPr>
          <p:cNvPr id="8" name="Frame 7">
            <a:extLst>
              <a:ext uri="{FF2B5EF4-FFF2-40B4-BE49-F238E27FC236}">
                <a16:creationId xmlns:a16="http://schemas.microsoft.com/office/drawing/2014/main" id="{CA41CB45-7DE9-A887-2099-191D59BCB581}"/>
              </a:ext>
            </a:extLst>
          </p:cNvPr>
          <p:cNvSpPr/>
          <p:nvPr/>
        </p:nvSpPr>
        <p:spPr>
          <a:xfrm>
            <a:off x="7900416" y="3694176"/>
            <a:ext cx="4050792" cy="27432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Frame 8">
            <a:extLst>
              <a:ext uri="{FF2B5EF4-FFF2-40B4-BE49-F238E27FC236}">
                <a16:creationId xmlns:a16="http://schemas.microsoft.com/office/drawing/2014/main" id="{027A3989-AA4B-C541-B368-D90293649DDC}"/>
              </a:ext>
            </a:extLst>
          </p:cNvPr>
          <p:cNvSpPr/>
          <p:nvPr/>
        </p:nvSpPr>
        <p:spPr>
          <a:xfrm>
            <a:off x="7900416" y="3026664"/>
            <a:ext cx="4050792" cy="27432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997354647"/>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36B69D-EC8F-4653-67D6-D36BA1ED6F8B}"/>
              </a:ext>
            </a:extLst>
          </p:cNvPr>
          <p:cNvSpPr>
            <a:spLocks noGrp="1"/>
          </p:cNvSpPr>
          <p:nvPr>
            <p:ph type="title"/>
          </p:nvPr>
        </p:nvSpPr>
        <p:spPr>
          <a:xfrm>
            <a:off x="838200" y="963877"/>
            <a:ext cx="3494362" cy="4930246"/>
          </a:xfrm>
        </p:spPr>
        <p:txBody>
          <a:bodyPr>
            <a:normAutofit/>
          </a:bodyPr>
          <a:lstStyle/>
          <a:p>
            <a:pPr algn="r"/>
            <a:r>
              <a:rPr lang="en-US"/>
              <a:t>Observations</a:t>
            </a:r>
          </a:p>
        </p:txBody>
      </p:sp>
      <p:cxnSp>
        <p:nvCxnSpPr>
          <p:cNvPr id="14"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55359E2-A7E7-A103-A7E4-E64ED5F2922F}"/>
              </a:ext>
            </a:extLst>
          </p:cNvPr>
          <p:cNvSpPr>
            <a:spLocks noGrp="1"/>
          </p:cNvSpPr>
          <p:nvPr>
            <p:ph idx="1"/>
          </p:nvPr>
        </p:nvSpPr>
        <p:spPr>
          <a:xfrm>
            <a:off x="4976031" y="963877"/>
            <a:ext cx="6377769" cy="4930246"/>
          </a:xfrm>
        </p:spPr>
        <p:txBody>
          <a:bodyPr anchor="ctr">
            <a:normAutofit/>
          </a:bodyPr>
          <a:lstStyle/>
          <a:p>
            <a:endParaRPr lang="en-US" sz="2400"/>
          </a:p>
          <a:p>
            <a:r>
              <a:rPr lang="en-US" sz="2400"/>
              <a:t>Temperature increase at the ring was reported for the bipolar leads</a:t>
            </a:r>
          </a:p>
          <a:p>
            <a:r>
              <a:rPr lang="en-US" sz="2400"/>
              <a:t>Higher the temperature at the ring, the lower the temperature at the lead</a:t>
            </a:r>
          </a:p>
          <a:p>
            <a:r>
              <a:rPr lang="en-US" sz="2400"/>
              <a:t>Unipolar rings have a higher temperature than bipolar.</a:t>
            </a:r>
          </a:p>
          <a:p>
            <a:r>
              <a:rPr lang="en-US" sz="2400"/>
              <a:t>At bipolar rings, there were no signs of significant temperature increase, so the temperature of the bipolar lead is generally higher than unipolar.</a:t>
            </a:r>
          </a:p>
        </p:txBody>
      </p:sp>
    </p:spTree>
    <p:extLst>
      <p:ext uri="{BB962C8B-B14F-4D97-AF65-F5344CB8AC3E}">
        <p14:creationId xmlns:p14="http://schemas.microsoft.com/office/powerpoint/2010/main" val="83249339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1">
            <a:extLst>
              <a:ext uri="{FF2B5EF4-FFF2-40B4-BE49-F238E27FC236}">
                <a16:creationId xmlns:a16="http://schemas.microsoft.com/office/drawing/2014/main" id="{6EFFF4A2-EB01-4738-9824-8D9A72A51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Chart, bar chart&#10;&#10;Description automatically generated">
            <a:extLst>
              <a:ext uri="{FF2B5EF4-FFF2-40B4-BE49-F238E27FC236}">
                <a16:creationId xmlns:a16="http://schemas.microsoft.com/office/drawing/2014/main" id="{1EA7134F-BB26-D53B-0831-9C9C3B505EAD}"/>
              </a:ext>
            </a:extLst>
          </p:cNvPr>
          <p:cNvPicPr>
            <a:picLocks noChangeAspect="1"/>
          </p:cNvPicPr>
          <p:nvPr/>
        </p:nvPicPr>
        <p:blipFill rotWithShape="1">
          <a:blip r:embed="rId2"/>
          <a:srcRect r="56" b="1"/>
          <a:stretch/>
        </p:blipFill>
        <p:spPr>
          <a:xfrm>
            <a:off x="1153528" y="643467"/>
            <a:ext cx="4271542" cy="3280212"/>
          </a:xfrm>
          <a:prstGeom prst="rect">
            <a:avLst/>
          </a:prstGeom>
        </p:spPr>
      </p:pic>
      <p:pic>
        <p:nvPicPr>
          <p:cNvPr id="6" name="Picture 5" descr="Chart, bar chart&#10;&#10;Description automatically generated">
            <a:extLst>
              <a:ext uri="{FF2B5EF4-FFF2-40B4-BE49-F238E27FC236}">
                <a16:creationId xmlns:a16="http://schemas.microsoft.com/office/drawing/2014/main" id="{78532F80-5205-1AC0-0548-4DAEBFFB8658}"/>
              </a:ext>
            </a:extLst>
          </p:cNvPr>
          <p:cNvPicPr>
            <a:picLocks noChangeAspect="1"/>
          </p:cNvPicPr>
          <p:nvPr/>
        </p:nvPicPr>
        <p:blipFill>
          <a:blip r:embed="rId3"/>
          <a:stretch>
            <a:fillRect/>
          </a:stretch>
        </p:blipFill>
        <p:spPr>
          <a:xfrm>
            <a:off x="6256866" y="663001"/>
            <a:ext cx="5291665" cy="3241144"/>
          </a:xfrm>
          <a:prstGeom prst="rect">
            <a:avLst/>
          </a:prstGeom>
        </p:spPr>
      </p:pic>
      <p:sp>
        <p:nvSpPr>
          <p:cNvPr id="24" name="Rectangle 23">
            <a:extLst>
              <a:ext uri="{FF2B5EF4-FFF2-40B4-BE49-F238E27FC236}">
                <a16:creationId xmlns:a16="http://schemas.microsoft.com/office/drawing/2014/main" id="{23D97D8B-CFC5-431A-AA32-93C4522A6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36B69D-EC8F-4653-67D6-D36BA1ED6F8B}"/>
              </a:ext>
            </a:extLst>
          </p:cNvPr>
          <p:cNvSpPr>
            <a:spLocks noGrp="1"/>
          </p:cNvSpPr>
          <p:nvPr>
            <p:ph type="title"/>
          </p:nvPr>
        </p:nvSpPr>
        <p:spPr>
          <a:xfrm>
            <a:off x="969264" y="4535424"/>
            <a:ext cx="3685032" cy="1586162"/>
          </a:xfrm>
        </p:spPr>
        <p:txBody>
          <a:bodyPr anchor="t">
            <a:normAutofit/>
          </a:bodyPr>
          <a:lstStyle/>
          <a:p>
            <a:r>
              <a:rPr lang="en-US" sz="3400">
                <a:solidFill>
                  <a:schemeClr val="bg1"/>
                </a:solidFill>
              </a:rPr>
              <a:t>Observations</a:t>
            </a:r>
          </a:p>
        </p:txBody>
      </p:sp>
      <p:sp>
        <p:nvSpPr>
          <p:cNvPr id="17" name="Content Placeholder 7">
            <a:extLst>
              <a:ext uri="{FF2B5EF4-FFF2-40B4-BE49-F238E27FC236}">
                <a16:creationId xmlns:a16="http://schemas.microsoft.com/office/drawing/2014/main" id="{6EA5331E-2EB5-5444-967D-77A8318C6F3E}"/>
              </a:ext>
            </a:extLst>
          </p:cNvPr>
          <p:cNvSpPr>
            <a:spLocks noGrp="1"/>
          </p:cNvSpPr>
          <p:nvPr>
            <p:ph idx="1"/>
          </p:nvPr>
        </p:nvSpPr>
        <p:spPr>
          <a:xfrm>
            <a:off x="5074920" y="4535423"/>
            <a:ext cx="4930626" cy="1586163"/>
          </a:xfrm>
        </p:spPr>
        <p:txBody>
          <a:bodyPr>
            <a:normAutofit/>
          </a:bodyPr>
          <a:lstStyle/>
          <a:p>
            <a:r>
              <a:rPr lang="en-US" sz="1900">
                <a:solidFill>
                  <a:schemeClr val="bg1"/>
                </a:solidFill>
              </a:rPr>
              <a:t>A significant difference was observed between active and passive fix leads.</a:t>
            </a:r>
          </a:p>
          <a:p>
            <a:r>
              <a:rPr lang="en-US" sz="1900">
                <a:solidFill>
                  <a:schemeClr val="bg1"/>
                </a:solidFill>
              </a:rPr>
              <a:t>The temperature increase for the former was 7.4 C ( active), compared to 4.7C (passive)</a:t>
            </a:r>
          </a:p>
        </p:txBody>
      </p:sp>
      <p:grpSp>
        <p:nvGrpSpPr>
          <p:cNvPr id="26" name="Group 25">
            <a:extLst>
              <a:ext uri="{FF2B5EF4-FFF2-40B4-BE49-F238E27FC236}">
                <a16:creationId xmlns:a16="http://schemas.microsoft.com/office/drawing/2014/main" id="{F91EAA54-AC0A-4AEF-ACE5-B1DD3DC817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08171" y="4821439"/>
            <a:ext cx="1128382" cy="847206"/>
            <a:chOff x="8183879" y="1000124"/>
            <a:chExt cx="1562267" cy="1172973"/>
          </a:xfrm>
        </p:grpSpPr>
        <p:sp>
          <p:nvSpPr>
            <p:cNvPr id="27" name="Freeform 5">
              <a:extLst>
                <a:ext uri="{FF2B5EF4-FFF2-40B4-BE49-F238E27FC236}">
                  <a16:creationId xmlns:a16="http://schemas.microsoft.com/office/drawing/2014/main" id="{57EE6F04-B543-44E1-BA29-3DD44C5AED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28" name="Freeform 5">
              <a:extLst>
                <a:ext uri="{FF2B5EF4-FFF2-40B4-BE49-F238E27FC236}">
                  <a16:creationId xmlns:a16="http://schemas.microsoft.com/office/drawing/2014/main" id="{D5559A4F-CFAC-4ECC-B04A-670D559B960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211979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08E6ECB1-803D-9C81-884C-2769E830CC3E}"/>
              </a:ext>
            </a:extLst>
          </p:cNvPr>
          <p:cNvSpPr>
            <a:spLocks noGrp="1"/>
          </p:cNvSpPr>
          <p:nvPr>
            <p:ph type="title"/>
          </p:nvPr>
        </p:nvSpPr>
        <p:spPr>
          <a:xfrm>
            <a:off x="1014141" y="1450655"/>
            <a:ext cx="3932030" cy="3956690"/>
          </a:xfrm>
        </p:spPr>
        <p:txBody>
          <a:bodyPr anchor="ctr">
            <a:normAutofit/>
          </a:bodyPr>
          <a:lstStyle/>
          <a:p>
            <a:r>
              <a:rPr lang="en-US" sz="6800">
                <a:solidFill>
                  <a:schemeClr val="bg1"/>
                </a:solidFill>
              </a:rPr>
              <a:t>Simulation</a:t>
            </a: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0BD579E-D6EE-3C63-6885-F7191A7528D4}"/>
              </a:ext>
            </a:extLst>
          </p:cNvPr>
          <p:cNvSpPr>
            <a:spLocks noGrp="1"/>
          </p:cNvSpPr>
          <p:nvPr>
            <p:ph idx="1"/>
          </p:nvPr>
        </p:nvSpPr>
        <p:spPr>
          <a:xfrm>
            <a:off x="6096000" y="1108061"/>
            <a:ext cx="5008901" cy="4571972"/>
          </a:xfrm>
        </p:spPr>
        <p:txBody>
          <a:bodyPr anchor="ctr">
            <a:normAutofit/>
          </a:bodyPr>
          <a:lstStyle/>
          <a:p>
            <a:r>
              <a:rPr lang="en-US" sz="2000" dirty="0">
                <a:solidFill>
                  <a:schemeClr val="bg1"/>
                </a:solidFill>
              </a:rPr>
              <a:t>This simulation was performed to calculate the SAR at different locations of the implant.</a:t>
            </a:r>
          </a:p>
          <a:p>
            <a:r>
              <a:rPr lang="en-US" sz="2000" dirty="0">
                <a:solidFill>
                  <a:schemeClr val="bg1"/>
                </a:solidFill>
              </a:rPr>
              <a:t>This simulation is done at 64 MHz</a:t>
            </a:r>
          </a:p>
          <a:p>
            <a:r>
              <a:rPr lang="en-US" sz="2000" dirty="0">
                <a:solidFill>
                  <a:schemeClr val="bg1"/>
                </a:solidFill>
              </a:rPr>
              <a:t>Software used is Sim4Life</a:t>
            </a:r>
          </a:p>
          <a:p>
            <a:r>
              <a:rPr lang="en-US" sz="2000" dirty="0">
                <a:solidFill>
                  <a:schemeClr val="bg1"/>
                </a:solidFill>
              </a:rPr>
              <a:t>Modified the Tutorial “Generic MRI and </a:t>
            </a:r>
            <a:r>
              <a:rPr lang="en-US" sz="2000" dirty="0" err="1">
                <a:solidFill>
                  <a:schemeClr val="bg1"/>
                </a:solidFill>
              </a:rPr>
              <a:t>LeadPass</a:t>
            </a:r>
            <a:r>
              <a:rPr lang="en-US" sz="2000" dirty="0">
                <a:solidFill>
                  <a:schemeClr val="bg1"/>
                </a:solidFill>
              </a:rPr>
              <a:t>”</a:t>
            </a:r>
          </a:p>
          <a:p>
            <a:r>
              <a:rPr lang="en-US" sz="2000" dirty="0">
                <a:solidFill>
                  <a:schemeClr val="bg1"/>
                </a:solidFill>
              </a:rPr>
              <a:t>SAR was calculated at the lower region of the body with the implant</a:t>
            </a:r>
          </a:p>
          <a:p>
            <a:r>
              <a:rPr lang="en-US" sz="2000" dirty="0">
                <a:solidFill>
                  <a:schemeClr val="bg1"/>
                </a:solidFill>
              </a:rPr>
              <a:t>Then, the SAR was calculated at the thoracic region with the implant</a:t>
            </a:r>
          </a:p>
        </p:txBody>
      </p:sp>
    </p:spTree>
    <p:extLst>
      <p:ext uri="{BB962C8B-B14F-4D97-AF65-F5344CB8AC3E}">
        <p14:creationId xmlns:p14="http://schemas.microsoft.com/office/powerpoint/2010/main" val="349851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60175A-EF45-2909-5AE5-21BF44313A8D}"/>
              </a:ext>
            </a:extLst>
          </p:cNvPr>
          <p:cNvSpPr>
            <a:spLocks noGrp="1"/>
          </p:cNvSpPr>
          <p:nvPr>
            <p:ph type="title"/>
          </p:nvPr>
        </p:nvSpPr>
        <p:spPr>
          <a:xfrm>
            <a:off x="827088" y="1641752"/>
            <a:ext cx="3527425" cy="4366936"/>
          </a:xfrm>
        </p:spPr>
        <p:txBody>
          <a:bodyPr anchor="t">
            <a:normAutofit/>
          </a:bodyPr>
          <a:lstStyle/>
          <a:p>
            <a:r>
              <a:rPr lang="en-US" sz="4000"/>
              <a:t>Background</a:t>
            </a:r>
          </a:p>
        </p:txBody>
      </p:sp>
      <p:sp>
        <p:nvSpPr>
          <p:cNvPr id="3" name="Content Placeholder 2">
            <a:extLst>
              <a:ext uri="{FF2B5EF4-FFF2-40B4-BE49-F238E27FC236}">
                <a16:creationId xmlns:a16="http://schemas.microsoft.com/office/drawing/2014/main" id="{04CA89C3-A541-FD27-1FC6-72A7147DC8BA}"/>
              </a:ext>
            </a:extLst>
          </p:cNvPr>
          <p:cNvSpPr>
            <a:spLocks noGrp="1"/>
          </p:cNvSpPr>
          <p:nvPr>
            <p:ph idx="1"/>
          </p:nvPr>
        </p:nvSpPr>
        <p:spPr>
          <a:xfrm>
            <a:off x="3620531" y="1641752"/>
            <a:ext cx="6862526" cy="3960000"/>
          </a:xfrm>
        </p:spPr>
        <p:txBody>
          <a:bodyPr>
            <a:normAutofit/>
          </a:bodyPr>
          <a:lstStyle/>
          <a:p>
            <a:r>
              <a:rPr lang="en-US" sz="2400" dirty="0">
                <a:solidFill>
                  <a:schemeClr val="tx1">
                    <a:alpha val="80000"/>
                  </a:schemeClr>
                </a:solidFill>
              </a:rPr>
              <a:t>Magnetic Resonance Imaging (MRI)</a:t>
            </a:r>
          </a:p>
          <a:p>
            <a:pPr marL="0" indent="0">
              <a:buNone/>
            </a:pPr>
            <a:r>
              <a:rPr lang="en-US" sz="1600" dirty="0">
                <a:solidFill>
                  <a:schemeClr val="tx1">
                    <a:alpha val="80000"/>
                  </a:schemeClr>
                </a:solidFill>
              </a:rPr>
              <a:t> </a:t>
            </a:r>
            <a:r>
              <a:rPr lang="en-US" sz="1600" dirty="0"/>
              <a:t>Magnetic Resonance Imaging (MRI) are scanners that use static, gradient, electromagnetic field, and radiofrequency to produce high-quality anatomical images. </a:t>
            </a:r>
          </a:p>
          <a:p>
            <a:pPr marL="0" indent="0">
              <a:buNone/>
            </a:pPr>
            <a:r>
              <a:rPr lang="en-US" sz="1600" dirty="0">
                <a:solidFill>
                  <a:schemeClr val="tx1">
                    <a:alpha val="80000"/>
                  </a:schemeClr>
                </a:solidFill>
              </a:rPr>
              <a:t>Commercially available for clinical use ranges from :</a:t>
            </a:r>
          </a:p>
          <a:p>
            <a:r>
              <a:rPr lang="en-US" sz="1600" dirty="0">
                <a:solidFill>
                  <a:schemeClr val="tx1">
                    <a:alpha val="80000"/>
                  </a:schemeClr>
                </a:solidFill>
              </a:rPr>
              <a:t>0.2 tesla(T) to 3 tesla (T)</a:t>
            </a:r>
          </a:p>
          <a:p>
            <a:r>
              <a:rPr lang="en-US" sz="1600" dirty="0">
                <a:solidFill>
                  <a:schemeClr val="tx1">
                    <a:alpha val="80000"/>
                  </a:schemeClr>
                </a:solidFill>
              </a:rPr>
              <a:t>Few research units operate above 3 T</a:t>
            </a:r>
          </a:p>
          <a:p>
            <a:r>
              <a:rPr lang="en-US" sz="1600" dirty="0">
                <a:solidFill>
                  <a:schemeClr val="tx1">
                    <a:alpha val="80000"/>
                  </a:schemeClr>
                </a:solidFill>
              </a:rPr>
              <a:t>Majority of scanners involved for general diagnostic purposes are 1.5 T in strength.</a:t>
            </a:r>
          </a:p>
        </p:txBody>
      </p:sp>
      <p:grpSp>
        <p:nvGrpSpPr>
          <p:cNvPr id="29" name="Group 28">
            <a:extLst>
              <a:ext uri="{FF2B5EF4-FFF2-40B4-BE49-F238E27FC236}">
                <a16:creationId xmlns:a16="http://schemas.microsoft.com/office/drawing/2014/main" id="{4728F330-19FB-4D39-BD0F-53032ABFEB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79015" y="0"/>
            <a:ext cx="712985" cy="6858000"/>
            <a:chOff x="11479015" y="0"/>
            <a:chExt cx="712985" cy="6858000"/>
          </a:xfrm>
          <a:effectLst>
            <a:outerShdw blurRad="381000" dist="152400" dir="10800000" algn="ctr" rotWithShape="0">
              <a:schemeClr val="bg1">
                <a:alpha val="10000"/>
              </a:schemeClr>
            </a:outerShdw>
          </a:effectLst>
        </p:grpSpPr>
        <p:sp>
          <p:nvSpPr>
            <p:cNvPr id="30" name="Freeform: Shape 29">
              <a:extLst>
                <a:ext uri="{FF2B5EF4-FFF2-40B4-BE49-F238E27FC236}">
                  <a16:creationId xmlns:a16="http://schemas.microsoft.com/office/drawing/2014/main" id="{30220D63-6F38-42F9-8AAD-3B1363A4FA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79018" y="0"/>
              <a:ext cx="712982" cy="6858000"/>
            </a:xfrm>
            <a:custGeom>
              <a:avLst/>
              <a:gdLst>
                <a:gd name="connsiteX0" fmla="*/ 280560 w 712982"/>
                <a:gd name="connsiteY0" fmla="*/ 0 h 6858000"/>
                <a:gd name="connsiteX1" fmla="*/ 712982 w 712982"/>
                <a:gd name="connsiteY1" fmla="*/ 0 h 6858000"/>
                <a:gd name="connsiteX2" fmla="*/ 712982 w 712982"/>
                <a:gd name="connsiteY2" fmla="*/ 6858000 h 6858000"/>
                <a:gd name="connsiteX3" fmla="*/ 372527 w 712982"/>
                <a:gd name="connsiteY3" fmla="*/ 6858000 h 6858000"/>
                <a:gd name="connsiteX4" fmla="*/ 372901 w 712982"/>
                <a:gd name="connsiteY4" fmla="*/ 6835810 h 6858000"/>
                <a:gd name="connsiteX5" fmla="*/ 363017 w 712982"/>
                <a:gd name="connsiteY5" fmla="*/ 6518145 h 6858000"/>
                <a:gd name="connsiteX6" fmla="*/ 310498 w 712982"/>
                <a:gd name="connsiteY6" fmla="*/ 6393936 h 6858000"/>
                <a:gd name="connsiteX7" fmla="*/ 305420 w 712982"/>
                <a:gd name="connsiteY7" fmla="*/ 6355564 h 6858000"/>
                <a:gd name="connsiteX8" fmla="*/ 311030 w 712982"/>
                <a:gd name="connsiteY8" fmla="*/ 6267729 h 6858000"/>
                <a:gd name="connsiteX9" fmla="*/ 281440 w 712982"/>
                <a:gd name="connsiteY9" fmla="*/ 6090959 h 6858000"/>
                <a:gd name="connsiteX10" fmla="*/ 258928 w 712982"/>
                <a:gd name="connsiteY10" fmla="*/ 6026981 h 6858000"/>
                <a:gd name="connsiteX11" fmla="*/ 245105 w 712982"/>
                <a:gd name="connsiteY11" fmla="*/ 5991615 h 6858000"/>
                <a:gd name="connsiteX12" fmla="*/ 197441 w 712982"/>
                <a:gd name="connsiteY12" fmla="*/ 5807458 h 6858000"/>
                <a:gd name="connsiteX13" fmla="*/ 159115 w 712982"/>
                <a:gd name="connsiteY13" fmla="*/ 5727356 h 6858000"/>
                <a:gd name="connsiteX14" fmla="*/ 152306 w 712982"/>
                <a:gd name="connsiteY14" fmla="*/ 5705270 h 6858000"/>
                <a:gd name="connsiteX15" fmla="*/ 150939 w 712982"/>
                <a:gd name="connsiteY15" fmla="*/ 5580441 h 6858000"/>
                <a:gd name="connsiteX16" fmla="*/ 187956 w 712982"/>
                <a:gd name="connsiteY16" fmla="*/ 5482729 h 6858000"/>
                <a:gd name="connsiteX17" fmla="*/ 201902 w 712982"/>
                <a:gd name="connsiteY17" fmla="*/ 5463053 h 6858000"/>
                <a:gd name="connsiteX18" fmla="*/ 168174 w 712982"/>
                <a:gd name="connsiteY18" fmla="*/ 5205662 h 6858000"/>
                <a:gd name="connsiteX19" fmla="*/ 157186 w 712982"/>
                <a:gd name="connsiteY19" fmla="*/ 5166766 h 6858000"/>
                <a:gd name="connsiteX20" fmla="*/ 163999 w 712982"/>
                <a:gd name="connsiteY20" fmla="*/ 4972256 h 6858000"/>
                <a:gd name="connsiteX21" fmla="*/ 163388 w 712982"/>
                <a:gd name="connsiteY21" fmla="*/ 4915833 h 6858000"/>
                <a:gd name="connsiteX22" fmla="*/ 166361 w 712982"/>
                <a:gd name="connsiteY22" fmla="*/ 4712964 h 6858000"/>
                <a:gd name="connsiteX23" fmla="*/ 140122 w 712982"/>
                <a:gd name="connsiteY23" fmla="*/ 4687152 h 6858000"/>
                <a:gd name="connsiteX24" fmla="*/ 73058 w 712982"/>
                <a:gd name="connsiteY24" fmla="*/ 4611951 h 6858000"/>
                <a:gd name="connsiteX25" fmla="*/ 3979 w 712982"/>
                <a:gd name="connsiteY25" fmla="*/ 4456771 h 6858000"/>
                <a:gd name="connsiteX26" fmla="*/ 2091 w 712982"/>
                <a:gd name="connsiteY26" fmla="*/ 4412781 h 6858000"/>
                <a:gd name="connsiteX27" fmla="*/ 75905 w 712982"/>
                <a:gd name="connsiteY27" fmla="*/ 4292897 h 6858000"/>
                <a:gd name="connsiteX28" fmla="*/ 104434 w 712982"/>
                <a:gd name="connsiteY28" fmla="*/ 4235333 h 6858000"/>
                <a:gd name="connsiteX29" fmla="*/ 151065 w 712982"/>
                <a:gd name="connsiteY29" fmla="*/ 4075686 h 6858000"/>
                <a:gd name="connsiteX30" fmla="*/ 161243 w 712982"/>
                <a:gd name="connsiteY30" fmla="*/ 4061695 h 6858000"/>
                <a:gd name="connsiteX31" fmla="*/ 286285 w 712982"/>
                <a:gd name="connsiteY31" fmla="*/ 3933862 h 6858000"/>
                <a:gd name="connsiteX32" fmla="*/ 306926 w 712982"/>
                <a:gd name="connsiteY32" fmla="*/ 3905847 h 6858000"/>
                <a:gd name="connsiteX33" fmla="*/ 340015 w 712982"/>
                <a:gd name="connsiteY33" fmla="*/ 3871199 h 6858000"/>
                <a:gd name="connsiteX34" fmla="*/ 400111 w 712982"/>
                <a:gd name="connsiteY34" fmla="*/ 3767743 h 6858000"/>
                <a:gd name="connsiteX35" fmla="*/ 409694 w 712982"/>
                <a:gd name="connsiteY35" fmla="*/ 3646690 h 6858000"/>
                <a:gd name="connsiteX36" fmla="*/ 428447 w 712982"/>
                <a:gd name="connsiteY36" fmla="*/ 3499752 h 6858000"/>
                <a:gd name="connsiteX37" fmla="*/ 445033 w 712982"/>
                <a:gd name="connsiteY37" fmla="*/ 3437349 h 6858000"/>
                <a:gd name="connsiteX38" fmla="*/ 471431 w 712982"/>
                <a:gd name="connsiteY38" fmla="*/ 3272018 h 6858000"/>
                <a:gd name="connsiteX39" fmla="*/ 495919 w 712982"/>
                <a:gd name="connsiteY39" fmla="*/ 3153432 h 6858000"/>
                <a:gd name="connsiteX40" fmla="*/ 499541 w 712982"/>
                <a:gd name="connsiteY40" fmla="*/ 2985907 h 6858000"/>
                <a:gd name="connsiteX41" fmla="*/ 491640 w 712982"/>
                <a:gd name="connsiteY41" fmla="*/ 2905697 h 6858000"/>
                <a:gd name="connsiteX42" fmla="*/ 586592 w 712982"/>
                <a:gd name="connsiteY42" fmla="*/ 2746325 h 6858000"/>
                <a:gd name="connsiteX43" fmla="*/ 647211 w 712982"/>
                <a:gd name="connsiteY43" fmla="*/ 2620857 h 6858000"/>
                <a:gd name="connsiteX44" fmla="*/ 598120 w 712982"/>
                <a:gd name="connsiteY44" fmla="*/ 2501248 h 6858000"/>
                <a:gd name="connsiteX45" fmla="*/ 560897 w 712982"/>
                <a:gd name="connsiteY45" fmla="*/ 2471368 h 6858000"/>
                <a:gd name="connsiteX46" fmla="*/ 506928 w 712982"/>
                <a:gd name="connsiteY46" fmla="*/ 2272389 h 6858000"/>
                <a:gd name="connsiteX47" fmla="*/ 474122 w 712982"/>
                <a:gd name="connsiteY47" fmla="*/ 1983284 h 6858000"/>
                <a:gd name="connsiteX48" fmla="*/ 349180 w 712982"/>
                <a:gd name="connsiteY48" fmla="*/ 1510207 h 6858000"/>
                <a:gd name="connsiteX49" fmla="*/ 306451 w 712982"/>
                <a:gd name="connsiteY49" fmla="*/ 1430003 h 6858000"/>
                <a:gd name="connsiteX50" fmla="*/ 287747 w 712982"/>
                <a:gd name="connsiteY50" fmla="*/ 1336633 h 6858000"/>
                <a:gd name="connsiteX51" fmla="*/ 304326 w 712982"/>
                <a:gd name="connsiteY51" fmla="*/ 1298229 h 6858000"/>
                <a:gd name="connsiteX52" fmla="*/ 317671 w 712982"/>
                <a:gd name="connsiteY52" fmla="*/ 1136667 h 6858000"/>
                <a:gd name="connsiteX53" fmla="*/ 314959 w 712982"/>
                <a:gd name="connsiteY53" fmla="*/ 1106522 h 6858000"/>
                <a:gd name="connsiteX54" fmla="*/ 290675 w 712982"/>
                <a:gd name="connsiteY54" fmla="*/ 1004980 h 6858000"/>
                <a:gd name="connsiteX55" fmla="*/ 272712 w 712982"/>
                <a:gd name="connsiteY55" fmla="*/ 910357 h 6858000"/>
                <a:gd name="connsiteX56" fmla="*/ 270963 w 712982"/>
                <a:gd name="connsiteY56" fmla="*/ 667028 h 6858000"/>
                <a:gd name="connsiteX57" fmla="*/ 244986 w 712982"/>
                <a:gd name="connsiteY57" fmla="*/ 483131 h 6858000"/>
                <a:gd name="connsiteX58" fmla="*/ 241465 w 712982"/>
                <a:gd name="connsiteY58" fmla="*/ 397465 h 6858000"/>
                <a:gd name="connsiteX59" fmla="*/ 244890 w 712982"/>
                <a:gd name="connsiteY59" fmla="*/ 348507 h 6858000"/>
                <a:gd name="connsiteX60" fmla="*/ 293439 w 712982"/>
                <a:gd name="connsiteY60" fmla="*/ 233141 h 6858000"/>
                <a:gd name="connsiteX61" fmla="*/ 300513 w 712982"/>
                <a:gd name="connsiteY61" fmla="*/ 17206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82" h="6858000">
                  <a:moveTo>
                    <a:pt x="280560" y="0"/>
                  </a:moveTo>
                  <a:lnTo>
                    <a:pt x="712982" y="0"/>
                  </a:lnTo>
                  <a:lnTo>
                    <a:pt x="712982" y="6858000"/>
                  </a:lnTo>
                  <a:lnTo>
                    <a:pt x="372527" y="6858000"/>
                  </a:lnTo>
                  <a:lnTo>
                    <a:pt x="372901" y="6835810"/>
                  </a:lnTo>
                  <a:cubicBezTo>
                    <a:pt x="343741" y="6729822"/>
                    <a:pt x="373381" y="6623551"/>
                    <a:pt x="363017" y="6518145"/>
                  </a:cubicBezTo>
                  <a:cubicBezTo>
                    <a:pt x="358372" y="6470360"/>
                    <a:pt x="362468" y="6422202"/>
                    <a:pt x="310498" y="6393936"/>
                  </a:cubicBezTo>
                  <a:cubicBezTo>
                    <a:pt x="303659" y="6390296"/>
                    <a:pt x="304819" y="6368800"/>
                    <a:pt x="305420" y="6355564"/>
                  </a:cubicBezTo>
                  <a:cubicBezTo>
                    <a:pt x="306594" y="6326166"/>
                    <a:pt x="314451" y="6296329"/>
                    <a:pt x="311030" y="6267729"/>
                  </a:cubicBezTo>
                  <a:cubicBezTo>
                    <a:pt x="304253" y="6208466"/>
                    <a:pt x="293104" y="6149393"/>
                    <a:pt x="281440" y="6090959"/>
                  </a:cubicBezTo>
                  <a:cubicBezTo>
                    <a:pt x="276978" y="6068911"/>
                    <a:pt x="266829" y="6048361"/>
                    <a:pt x="258928" y="6026981"/>
                  </a:cubicBezTo>
                  <a:cubicBezTo>
                    <a:pt x="254416" y="6015184"/>
                    <a:pt x="244605" y="6003083"/>
                    <a:pt x="245105" y="5991615"/>
                  </a:cubicBezTo>
                  <a:cubicBezTo>
                    <a:pt x="248075" y="5925141"/>
                    <a:pt x="216651" y="5867990"/>
                    <a:pt x="197441" y="5807458"/>
                  </a:cubicBezTo>
                  <a:cubicBezTo>
                    <a:pt x="188523" y="5779456"/>
                    <a:pt x="171697" y="5754078"/>
                    <a:pt x="159115" y="5727356"/>
                  </a:cubicBezTo>
                  <a:cubicBezTo>
                    <a:pt x="155717" y="5720411"/>
                    <a:pt x="152517" y="5712566"/>
                    <a:pt x="152306" y="5705270"/>
                  </a:cubicBezTo>
                  <a:cubicBezTo>
                    <a:pt x="151252" y="5663532"/>
                    <a:pt x="151674" y="5621922"/>
                    <a:pt x="150939" y="5580441"/>
                  </a:cubicBezTo>
                  <a:cubicBezTo>
                    <a:pt x="150326" y="5542748"/>
                    <a:pt x="147369" y="5505023"/>
                    <a:pt x="187956" y="5482729"/>
                  </a:cubicBezTo>
                  <a:cubicBezTo>
                    <a:pt x="194324" y="5479395"/>
                    <a:pt x="198291" y="5470181"/>
                    <a:pt x="201902" y="5463053"/>
                  </a:cubicBezTo>
                  <a:cubicBezTo>
                    <a:pt x="257480" y="5353065"/>
                    <a:pt x="249730" y="5298303"/>
                    <a:pt x="168174" y="5205662"/>
                  </a:cubicBezTo>
                  <a:cubicBezTo>
                    <a:pt x="159805" y="5196040"/>
                    <a:pt x="152161" y="5174340"/>
                    <a:pt x="157186" y="5166766"/>
                  </a:cubicBezTo>
                  <a:cubicBezTo>
                    <a:pt x="198743" y="5102508"/>
                    <a:pt x="186477" y="5038579"/>
                    <a:pt x="163999" y="4972256"/>
                  </a:cubicBezTo>
                  <a:cubicBezTo>
                    <a:pt x="158020" y="4955056"/>
                    <a:pt x="155299" y="4930181"/>
                    <a:pt x="163388" y="4915833"/>
                  </a:cubicBezTo>
                  <a:cubicBezTo>
                    <a:pt x="200708" y="4847649"/>
                    <a:pt x="186907" y="4780374"/>
                    <a:pt x="166361" y="4712964"/>
                  </a:cubicBezTo>
                  <a:cubicBezTo>
                    <a:pt x="163165" y="4702485"/>
                    <a:pt x="150748" y="4690669"/>
                    <a:pt x="140122" y="4687152"/>
                  </a:cubicBezTo>
                  <a:cubicBezTo>
                    <a:pt x="102452" y="4674589"/>
                    <a:pt x="86917" y="4644970"/>
                    <a:pt x="73058" y="4611951"/>
                  </a:cubicBezTo>
                  <a:cubicBezTo>
                    <a:pt x="50686" y="4559957"/>
                    <a:pt x="25516" y="4509149"/>
                    <a:pt x="3979" y="4456771"/>
                  </a:cubicBezTo>
                  <a:cubicBezTo>
                    <a:pt x="-1236" y="4443877"/>
                    <a:pt x="-726" y="4427139"/>
                    <a:pt x="2091" y="4412781"/>
                  </a:cubicBezTo>
                  <a:cubicBezTo>
                    <a:pt x="11653" y="4363733"/>
                    <a:pt x="45382" y="4329603"/>
                    <a:pt x="75905" y="4292897"/>
                  </a:cubicBezTo>
                  <a:cubicBezTo>
                    <a:pt x="89361" y="4276787"/>
                    <a:pt x="97880" y="4255660"/>
                    <a:pt x="104434" y="4235333"/>
                  </a:cubicBezTo>
                  <a:cubicBezTo>
                    <a:pt x="121200" y="4182569"/>
                    <a:pt x="135523" y="4128901"/>
                    <a:pt x="151065" y="4075686"/>
                  </a:cubicBezTo>
                  <a:cubicBezTo>
                    <a:pt x="152552" y="4070549"/>
                    <a:pt x="157315" y="4065932"/>
                    <a:pt x="161243" y="4061695"/>
                  </a:cubicBezTo>
                  <a:cubicBezTo>
                    <a:pt x="202828" y="4019095"/>
                    <a:pt x="244731" y="3976753"/>
                    <a:pt x="286285" y="3933862"/>
                  </a:cubicBezTo>
                  <a:cubicBezTo>
                    <a:pt x="294168" y="3925683"/>
                    <a:pt x="299393" y="3914571"/>
                    <a:pt x="306926" y="3905847"/>
                  </a:cubicBezTo>
                  <a:cubicBezTo>
                    <a:pt x="317292" y="3893589"/>
                    <a:pt x="326766" y="3878502"/>
                    <a:pt x="340015" y="3871199"/>
                  </a:cubicBezTo>
                  <a:cubicBezTo>
                    <a:pt x="381725" y="3848490"/>
                    <a:pt x="396760" y="3812013"/>
                    <a:pt x="400111" y="3767743"/>
                  </a:cubicBezTo>
                  <a:cubicBezTo>
                    <a:pt x="403294" y="3727294"/>
                    <a:pt x="405323" y="3686973"/>
                    <a:pt x="409694" y="3646690"/>
                  </a:cubicBezTo>
                  <a:cubicBezTo>
                    <a:pt x="414852" y="3597538"/>
                    <a:pt x="420910" y="3548579"/>
                    <a:pt x="428447" y="3499752"/>
                  </a:cubicBezTo>
                  <a:cubicBezTo>
                    <a:pt x="431696" y="3478619"/>
                    <a:pt x="435683" y="3456228"/>
                    <a:pt x="445033" y="3437349"/>
                  </a:cubicBezTo>
                  <a:cubicBezTo>
                    <a:pt x="470858" y="3384475"/>
                    <a:pt x="486179" y="3329236"/>
                    <a:pt x="471431" y="3272018"/>
                  </a:cubicBezTo>
                  <a:cubicBezTo>
                    <a:pt x="459682" y="3226180"/>
                    <a:pt x="472474" y="3185267"/>
                    <a:pt x="495919" y="3153432"/>
                  </a:cubicBezTo>
                  <a:cubicBezTo>
                    <a:pt x="538461" y="3095505"/>
                    <a:pt x="521296" y="3040311"/>
                    <a:pt x="499541" y="2985907"/>
                  </a:cubicBezTo>
                  <a:cubicBezTo>
                    <a:pt x="488276" y="2957871"/>
                    <a:pt x="486838" y="2934028"/>
                    <a:pt x="491640" y="2905697"/>
                  </a:cubicBezTo>
                  <a:cubicBezTo>
                    <a:pt x="502898" y="2840071"/>
                    <a:pt x="547705" y="2792141"/>
                    <a:pt x="586592" y="2746325"/>
                  </a:cubicBezTo>
                  <a:cubicBezTo>
                    <a:pt x="619786" y="2707275"/>
                    <a:pt x="636305" y="2665661"/>
                    <a:pt x="647211" y="2620857"/>
                  </a:cubicBezTo>
                  <a:cubicBezTo>
                    <a:pt x="661216" y="2564298"/>
                    <a:pt x="648982" y="2522027"/>
                    <a:pt x="598120" y="2501248"/>
                  </a:cubicBezTo>
                  <a:cubicBezTo>
                    <a:pt x="583733" y="2495506"/>
                    <a:pt x="566431" y="2484521"/>
                    <a:pt x="560897" y="2471368"/>
                  </a:cubicBezTo>
                  <a:cubicBezTo>
                    <a:pt x="533469" y="2407931"/>
                    <a:pt x="496686" y="2344634"/>
                    <a:pt x="506928" y="2272389"/>
                  </a:cubicBezTo>
                  <a:cubicBezTo>
                    <a:pt x="520879" y="2172517"/>
                    <a:pt x="509052" y="2077807"/>
                    <a:pt x="474122" y="1983284"/>
                  </a:cubicBezTo>
                  <a:cubicBezTo>
                    <a:pt x="417537" y="1829959"/>
                    <a:pt x="358639" y="1676886"/>
                    <a:pt x="349180" y="1510207"/>
                  </a:cubicBezTo>
                  <a:cubicBezTo>
                    <a:pt x="347619" y="1482573"/>
                    <a:pt x="326399" y="1451821"/>
                    <a:pt x="306451" y="1430003"/>
                  </a:cubicBezTo>
                  <a:cubicBezTo>
                    <a:pt x="268511" y="1388202"/>
                    <a:pt x="266127" y="1390512"/>
                    <a:pt x="287747" y="1336633"/>
                  </a:cubicBezTo>
                  <a:cubicBezTo>
                    <a:pt x="293070" y="1323756"/>
                    <a:pt x="295470" y="1308272"/>
                    <a:pt x="304326" y="1298229"/>
                  </a:cubicBezTo>
                  <a:cubicBezTo>
                    <a:pt x="349361" y="1247057"/>
                    <a:pt x="331041" y="1191986"/>
                    <a:pt x="317671" y="1136667"/>
                  </a:cubicBezTo>
                  <a:cubicBezTo>
                    <a:pt x="315148" y="1126990"/>
                    <a:pt x="311827" y="1115354"/>
                    <a:pt x="314959" y="1106522"/>
                  </a:cubicBezTo>
                  <a:cubicBezTo>
                    <a:pt x="329032" y="1066641"/>
                    <a:pt x="319157" y="1035231"/>
                    <a:pt x="290675" y="1004980"/>
                  </a:cubicBezTo>
                  <a:cubicBezTo>
                    <a:pt x="266138" y="978690"/>
                    <a:pt x="249805" y="947108"/>
                    <a:pt x="272712" y="910357"/>
                  </a:cubicBezTo>
                  <a:cubicBezTo>
                    <a:pt x="323486" y="828702"/>
                    <a:pt x="317578" y="747981"/>
                    <a:pt x="270963" y="667028"/>
                  </a:cubicBezTo>
                  <a:cubicBezTo>
                    <a:pt x="237707" y="609204"/>
                    <a:pt x="225082" y="549995"/>
                    <a:pt x="244986" y="483131"/>
                  </a:cubicBezTo>
                  <a:cubicBezTo>
                    <a:pt x="252708" y="457408"/>
                    <a:pt x="242285" y="426353"/>
                    <a:pt x="241465" y="397465"/>
                  </a:cubicBezTo>
                  <a:cubicBezTo>
                    <a:pt x="240850" y="381142"/>
                    <a:pt x="239176" y="363176"/>
                    <a:pt x="244890" y="348507"/>
                  </a:cubicBezTo>
                  <a:cubicBezTo>
                    <a:pt x="259350" y="309454"/>
                    <a:pt x="279299" y="272445"/>
                    <a:pt x="293439" y="233141"/>
                  </a:cubicBezTo>
                  <a:cubicBezTo>
                    <a:pt x="300152" y="214256"/>
                    <a:pt x="302437" y="192349"/>
                    <a:pt x="300513" y="172069"/>
                  </a:cubicBez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97B054CB-4DA3-4EDD-B196-A5DDD1E4E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79015" y="0"/>
              <a:ext cx="712985" cy="6858000"/>
            </a:xfrm>
            <a:custGeom>
              <a:avLst/>
              <a:gdLst>
                <a:gd name="connsiteX0" fmla="*/ 280560 w 712985"/>
                <a:gd name="connsiteY0" fmla="*/ 0 h 6858000"/>
                <a:gd name="connsiteX1" fmla="*/ 712985 w 712985"/>
                <a:gd name="connsiteY1" fmla="*/ 0 h 6858000"/>
                <a:gd name="connsiteX2" fmla="*/ 712985 w 712985"/>
                <a:gd name="connsiteY2" fmla="*/ 6858000 h 6858000"/>
                <a:gd name="connsiteX3" fmla="*/ 372527 w 712985"/>
                <a:gd name="connsiteY3" fmla="*/ 6858000 h 6858000"/>
                <a:gd name="connsiteX4" fmla="*/ 372901 w 712985"/>
                <a:gd name="connsiteY4" fmla="*/ 6835810 h 6858000"/>
                <a:gd name="connsiteX5" fmla="*/ 363017 w 712985"/>
                <a:gd name="connsiteY5" fmla="*/ 6518145 h 6858000"/>
                <a:gd name="connsiteX6" fmla="*/ 310498 w 712985"/>
                <a:gd name="connsiteY6" fmla="*/ 6393936 h 6858000"/>
                <a:gd name="connsiteX7" fmla="*/ 305420 w 712985"/>
                <a:gd name="connsiteY7" fmla="*/ 6355564 h 6858000"/>
                <a:gd name="connsiteX8" fmla="*/ 311030 w 712985"/>
                <a:gd name="connsiteY8" fmla="*/ 6267729 h 6858000"/>
                <a:gd name="connsiteX9" fmla="*/ 281440 w 712985"/>
                <a:gd name="connsiteY9" fmla="*/ 6090959 h 6858000"/>
                <a:gd name="connsiteX10" fmla="*/ 258928 w 712985"/>
                <a:gd name="connsiteY10" fmla="*/ 6026981 h 6858000"/>
                <a:gd name="connsiteX11" fmla="*/ 245105 w 712985"/>
                <a:gd name="connsiteY11" fmla="*/ 5991615 h 6858000"/>
                <a:gd name="connsiteX12" fmla="*/ 197441 w 712985"/>
                <a:gd name="connsiteY12" fmla="*/ 5807458 h 6858000"/>
                <a:gd name="connsiteX13" fmla="*/ 159115 w 712985"/>
                <a:gd name="connsiteY13" fmla="*/ 5727356 h 6858000"/>
                <a:gd name="connsiteX14" fmla="*/ 152306 w 712985"/>
                <a:gd name="connsiteY14" fmla="*/ 5705270 h 6858000"/>
                <a:gd name="connsiteX15" fmla="*/ 150939 w 712985"/>
                <a:gd name="connsiteY15" fmla="*/ 5580441 h 6858000"/>
                <a:gd name="connsiteX16" fmla="*/ 187956 w 712985"/>
                <a:gd name="connsiteY16" fmla="*/ 5482729 h 6858000"/>
                <a:gd name="connsiteX17" fmla="*/ 201902 w 712985"/>
                <a:gd name="connsiteY17" fmla="*/ 5463053 h 6858000"/>
                <a:gd name="connsiteX18" fmla="*/ 168174 w 712985"/>
                <a:gd name="connsiteY18" fmla="*/ 5205662 h 6858000"/>
                <a:gd name="connsiteX19" fmla="*/ 157186 w 712985"/>
                <a:gd name="connsiteY19" fmla="*/ 5166766 h 6858000"/>
                <a:gd name="connsiteX20" fmla="*/ 163999 w 712985"/>
                <a:gd name="connsiteY20" fmla="*/ 4972256 h 6858000"/>
                <a:gd name="connsiteX21" fmla="*/ 163388 w 712985"/>
                <a:gd name="connsiteY21" fmla="*/ 4915833 h 6858000"/>
                <a:gd name="connsiteX22" fmla="*/ 166361 w 712985"/>
                <a:gd name="connsiteY22" fmla="*/ 4712964 h 6858000"/>
                <a:gd name="connsiteX23" fmla="*/ 140122 w 712985"/>
                <a:gd name="connsiteY23" fmla="*/ 4687152 h 6858000"/>
                <a:gd name="connsiteX24" fmla="*/ 73058 w 712985"/>
                <a:gd name="connsiteY24" fmla="*/ 4611951 h 6858000"/>
                <a:gd name="connsiteX25" fmla="*/ 3979 w 712985"/>
                <a:gd name="connsiteY25" fmla="*/ 4456771 h 6858000"/>
                <a:gd name="connsiteX26" fmla="*/ 2091 w 712985"/>
                <a:gd name="connsiteY26" fmla="*/ 4412781 h 6858000"/>
                <a:gd name="connsiteX27" fmla="*/ 75905 w 712985"/>
                <a:gd name="connsiteY27" fmla="*/ 4292897 h 6858000"/>
                <a:gd name="connsiteX28" fmla="*/ 104434 w 712985"/>
                <a:gd name="connsiteY28" fmla="*/ 4235333 h 6858000"/>
                <a:gd name="connsiteX29" fmla="*/ 151065 w 712985"/>
                <a:gd name="connsiteY29" fmla="*/ 4075686 h 6858000"/>
                <a:gd name="connsiteX30" fmla="*/ 161243 w 712985"/>
                <a:gd name="connsiteY30" fmla="*/ 4061695 h 6858000"/>
                <a:gd name="connsiteX31" fmla="*/ 286285 w 712985"/>
                <a:gd name="connsiteY31" fmla="*/ 3933862 h 6858000"/>
                <a:gd name="connsiteX32" fmla="*/ 306926 w 712985"/>
                <a:gd name="connsiteY32" fmla="*/ 3905847 h 6858000"/>
                <a:gd name="connsiteX33" fmla="*/ 340015 w 712985"/>
                <a:gd name="connsiteY33" fmla="*/ 3871199 h 6858000"/>
                <a:gd name="connsiteX34" fmla="*/ 400111 w 712985"/>
                <a:gd name="connsiteY34" fmla="*/ 3767743 h 6858000"/>
                <a:gd name="connsiteX35" fmla="*/ 409694 w 712985"/>
                <a:gd name="connsiteY35" fmla="*/ 3646690 h 6858000"/>
                <a:gd name="connsiteX36" fmla="*/ 428447 w 712985"/>
                <a:gd name="connsiteY36" fmla="*/ 3499752 h 6858000"/>
                <a:gd name="connsiteX37" fmla="*/ 445033 w 712985"/>
                <a:gd name="connsiteY37" fmla="*/ 3437349 h 6858000"/>
                <a:gd name="connsiteX38" fmla="*/ 471431 w 712985"/>
                <a:gd name="connsiteY38" fmla="*/ 3272018 h 6858000"/>
                <a:gd name="connsiteX39" fmla="*/ 495919 w 712985"/>
                <a:gd name="connsiteY39" fmla="*/ 3153432 h 6858000"/>
                <a:gd name="connsiteX40" fmla="*/ 499541 w 712985"/>
                <a:gd name="connsiteY40" fmla="*/ 2985907 h 6858000"/>
                <a:gd name="connsiteX41" fmla="*/ 491640 w 712985"/>
                <a:gd name="connsiteY41" fmla="*/ 2905697 h 6858000"/>
                <a:gd name="connsiteX42" fmla="*/ 586592 w 712985"/>
                <a:gd name="connsiteY42" fmla="*/ 2746325 h 6858000"/>
                <a:gd name="connsiteX43" fmla="*/ 647211 w 712985"/>
                <a:gd name="connsiteY43" fmla="*/ 2620857 h 6858000"/>
                <a:gd name="connsiteX44" fmla="*/ 598120 w 712985"/>
                <a:gd name="connsiteY44" fmla="*/ 2501248 h 6858000"/>
                <a:gd name="connsiteX45" fmla="*/ 560897 w 712985"/>
                <a:gd name="connsiteY45" fmla="*/ 2471368 h 6858000"/>
                <a:gd name="connsiteX46" fmla="*/ 506928 w 712985"/>
                <a:gd name="connsiteY46" fmla="*/ 2272389 h 6858000"/>
                <a:gd name="connsiteX47" fmla="*/ 474122 w 712985"/>
                <a:gd name="connsiteY47" fmla="*/ 1983284 h 6858000"/>
                <a:gd name="connsiteX48" fmla="*/ 349180 w 712985"/>
                <a:gd name="connsiteY48" fmla="*/ 1510207 h 6858000"/>
                <a:gd name="connsiteX49" fmla="*/ 306451 w 712985"/>
                <a:gd name="connsiteY49" fmla="*/ 1430003 h 6858000"/>
                <a:gd name="connsiteX50" fmla="*/ 287747 w 712985"/>
                <a:gd name="connsiteY50" fmla="*/ 1336633 h 6858000"/>
                <a:gd name="connsiteX51" fmla="*/ 304326 w 712985"/>
                <a:gd name="connsiteY51" fmla="*/ 1298229 h 6858000"/>
                <a:gd name="connsiteX52" fmla="*/ 317671 w 712985"/>
                <a:gd name="connsiteY52" fmla="*/ 1136667 h 6858000"/>
                <a:gd name="connsiteX53" fmla="*/ 314959 w 712985"/>
                <a:gd name="connsiteY53" fmla="*/ 1106522 h 6858000"/>
                <a:gd name="connsiteX54" fmla="*/ 290675 w 712985"/>
                <a:gd name="connsiteY54" fmla="*/ 1004980 h 6858000"/>
                <a:gd name="connsiteX55" fmla="*/ 272712 w 712985"/>
                <a:gd name="connsiteY55" fmla="*/ 910357 h 6858000"/>
                <a:gd name="connsiteX56" fmla="*/ 270963 w 712985"/>
                <a:gd name="connsiteY56" fmla="*/ 667028 h 6858000"/>
                <a:gd name="connsiteX57" fmla="*/ 244986 w 712985"/>
                <a:gd name="connsiteY57" fmla="*/ 483131 h 6858000"/>
                <a:gd name="connsiteX58" fmla="*/ 241465 w 712985"/>
                <a:gd name="connsiteY58" fmla="*/ 397465 h 6858000"/>
                <a:gd name="connsiteX59" fmla="*/ 244890 w 712985"/>
                <a:gd name="connsiteY59" fmla="*/ 348507 h 6858000"/>
                <a:gd name="connsiteX60" fmla="*/ 293439 w 712985"/>
                <a:gd name="connsiteY60" fmla="*/ 233141 h 6858000"/>
                <a:gd name="connsiteX61" fmla="*/ 300513 w 712985"/>
                <a:gd name="connsiteY61" fmla="*/ 17206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85" h="6858000">
                  <a:moveTo>
                    <a:pt x="280560" y="0"/>
                  </a:moveTo>
                  <a:lnTo>
                    <a:pt x="712985" y="0"/>
                  </a:lnTo>
                  <a:lnTo>
                    <a:pt x="712985" y="6858000"/>
                  </a:lnTo>
                  <a:lnTo>
                    <a:pt x="372527" y="6858000"/>
                  </a:lnTo>
                  <a:lnTo>
                    <a:pt x="372901" y="6835810"/>
                  </a:lnTo>
                  <a:cubicBezTo>
                    <a:pt x="343741" y="6729822"/>
                    <a:pt x="373381" y="6623551"/>
                    <a:pt x="363017" y="6518145"/>
                  </a:cubicBezTo>
                  <a:cubicBezTo>
                    <a:pt x="358372" y="6470360"/>
                    <a:pt x="362468" y="6422202"/>
                    <a:pt x="310498" y="6393936"/>
                  </a:cubicBezTo>
                  <a:cubicBezTo>
                    <a:pt x="303659" y="6390296"/>
                    <a:pt x="304819" y="6368800"/>
                    <a:pt x="305420" y="6355564"/>
                  </a:cubicBezTo>
                  <a:cubicBezTo>
                    <a:pt x="306594" y="6326166"/>
                    <a:pt x="314451" y="6296329"/>
                    <a:pt x="311030" y="6267729"/>
                  </a:cubicBezTo>
                  <a:cubicBezTo>
                    <a:pt x="304253" y="6208466"/>
                    <a:pt x="293104" y="6149393"/>
                    <a:pt x="281440" y="6090959"/>
                  </a:cubicBezTo>
                  <a:cubicBezTo>
                    <a:pt x="276978" y="6068911"/>
                    <a:pt x="266829" y="6048361"/>
                    <a:pt x="258928" y="6026981"/>
                  </a:cubicBezTo>
                  <a:cubicBezTo>
                    <a:pt x="254416" y="6015184"/>
                    <a:pt x="244605" y="6003083"/>
                    <a:pt x="245105" y="5991615"/>
                  </a:cubicBezTo>
                  <a:cubicBezTo>
                    <a:pt x="248075" y="5925141"/>
                    <a:pt x="216651" y="5867990"/>
                    <a:pt x="197441" y="5807458"/>
                  </a:cubicBezTo>
                  <a:cubicBezTo>
                    <a:pt x="188523" y="5779456"/>
                    <a:pt x="171697" y="5754078"/>
                    <a:pt x="159115" y="5727356"/>
                  </a:cubicBezTo>
                  <a:cubicBezTo>
                    <a:pt x="155717" y="5720411"/>
                    <a:pt x="152517" y="5712566"/>
                    <a:pt x="152306" y="5705270"/>
                  </a:cubicBezTo>
                  <a:cubicBezTo>
                    <a:pt x="151252" y="5663532"/>
                    <a:pt x="151674" y="5621922"/>
                    <a:pt x="150939" y="5580441"/>
                  </a:cubicBezTo>
                  <a:cubicBezTo>
                    <a:pt x="150326" y="5542748"/>
                    <a:pt x="147369" y="5505023"/>
                    <a:pt x="187956" y="5482729"/>
                  </a:cubicBezTo>
                  <a:cubicBezTo>
                    <a:pt x="194324" y="5479395"/>
                    <a:pt x="198291" y="5470181"/>
                    <a:pt x="201902" y="5463053"/>
                  </a:cubicBezTo>
                  <a:cubicBezTo>
                    <a:pt x="257480" y="5353065"/>
                    <a:pt x="249730" y="5298303"/>
                    <a:pt x="168174" y="5205662"/>
                  </a:cubicBezTo>
                  <a:cubicBezTo>
                    <a:pt x="159805" y="5196040"/>
                    <a:pt x="152161" y="5174340"/>
                    <a:pt x="157186" y="5166766"/>
                  </a:cubicBezTo>
                  <a:cubicBezTo>
                    <a:pt x="198743" y="5102508"/>
                    <a:pt x="186477" y="5038579"/>
                    <a:pt x="163999" y="4972256"/>
                  </a:cubicBezTo>
                  <a:cubicBezTo>
                    <a:pt x="158020" y="4955056"/>
                    <a:pt x="155299" y="4930181"/>
                    <a:pt x="163388" y="4915833"/>
                  </a:cubicBezTo>
                  <a:cubicBezTo>
                    <a:pt x="200708" y="4847649"/>
                    <a:pt x="186907" y="4780374"/>
                    <a:pt x="166361" y="4712964"/>
                  </a:cubicBezTo>
                  <a:cubicBezTo>
                    <a:pt x="163165" y="4702485"/>
                    <a:pt x="150748" y="4690669"/>
                    <a:pt x="140122" y="4687152"/>
                  </a:cubicBezTo>
                  <a:cubicBezTo>
                    <a:pt x="102452" y="4674589"/>
                    <a:pt x="86917" y="4644970"/>
                    <a:pt x="73058" y="4611951"/>
                  </a:cubicBezTo>
                  <a:cubicBezTo>
                    <a:pt x="50686" y="4559957"/>
                    <a:pt x="25516" y="4509149"/>
                    <a:pt x="3979" y="4456771"/>
                  </a:cubicBezTo>
                  <a:cubicBezTo>
                    <a:pt x="-1236" y="4443877"/>
                    <a:pt x="-726" y="4427139"/>
                    <a:pt x="2091" y="4412781"/>
                  </a:cubicBezTo>
                  <a:cubicBezTo>
                    <a:pt x="11653" y="4363733"/>
                    <a:pt x="45382" y="4329603"/>
                    <a:pt x="75905" y="4292897"/>
                  </a:cubicBezTo>
                  <a:cubicBezTo>
                    <a:pt x="89361" y="4276787"/>
                    <a:pt x="97880" y="4255660"/>
                    <a:pt x="104434" y="4235333"/>
                  </a:cubicBezTo>
                  <a:cubicBezTo>
                    <a:pt x="121200" y="4182569"/>
                    <a:pt x="135523" y="4128901"/>
                    <a:pt x="151065" y="4075686"/>
                  </a:cubicBezTo>
                  <a:cubicBezTo>
                    <a:pt x="152552" y="4070549"/>
                    <a:pt x="157315" y="4065932"/>
                    <a:pt x="161243" y="4061695"/>
                  </a:cubicBezTo>
                  <a:cubicBezTo>
                    <a:pt x="202828" y="4019095"/>
                    <a:pt x="244731" y="3976753"/>
                    <a:pt x="286285" y="3933862"/>
                  </a:cubicBezTo>
                  <a:cubicBezTo>
                    <a:pt x="294168" y="3925683"/>
                    <a:pt x="299393" y="3914571"/>
                    <a:pt x="306926" y="3905847"/>
                  </a:cubicBezTo>
                  <a:cubicBezTo>
                    <a:pt x="317292" y="3893589"/>
                    <a:pt x="326766" y="3878502"/>
                    <a:pt x="340015" y="3871199"/>
                  </a:cubicBezTo>
                  <a:cubicBezTo>
                    <a:pt x="381725" y="3848490"/>
                    <a:pt x="396760" y="3812013"/>
                    <a:pt x="400111" y="3767743"/>
                  </a:cubicBezTo>
                  <a:cubicBezTo>
                    <a:pt x="403294" y="3727294"/>
                    <a:pt x="405323" y="3686973"/>
                    <a:pt x="409694" y="3646690"/>
                  </a:cubicBezTo>
                  <a:cubicBezTo>
                    <a:pt x="414852" y="3597538"/>
                    <a:pt x="420910" y="3548579"/>
                    <a:pt x="428447" y="3499752"/>
                  </a:cubicBezTo>
                  <a:cubicBezTo>
                    <a:pt x="431696" y="3478619"/>
                    <a:pt x="435683" y="3456228"/>
                    <a:pt x="445033" y="3437349"/>
                  </a:cubicBezTo>
                  <a:cubicBezTo>
                    <a:pt x="470858" y="3384475"/>
                    <a:pt x="486179" y="3329236"/>
                    <a:pt x="471431" y="3272018"/>
                  </a:cubicBezTo>
                  <a:cubicBezTo>
                    <a:pt x="459682" y="3226180"/>
                    <a:pt x="472474" y="3185267"/>
                    <a:pt x="495919" y="3153432"/>
                  </a:cubicBezTo>
                  <a:cubicBezTo>
                    <a:pt x="538461" y="3095505"/>
                    <a:pt x="521296" y="3040311"/>
                    <a:pt x="499541" y="2985907"/>
                  </a:cubicBezTo>
                  <a:cubicBezTo>
                    <a:pt x="488276" y="2957871"/>
                    <a:pt x="486838" y="2934028"/>
                    <a:pt x="491640" y="2905697"/>
                  </a:cubicBezTo>
                  <a:cubicBezTo>
                    <a:pt x="502898" y="2840071"/>
                    <a:pt x="547705" y="2792141"/>
                    <a:pt x="586592" y="2746325"/>
                  </a:cubicBezTo>
                  <a:cubicBezTo>
                    <a:pt x="619786" y="2707275"/>
                    <a:pt x="636305" y="2665661"/>
                    <a:pt x="647211" y="2620857"/>
                  </a:cubicBezTo>
                  <a:cubicBezTo>
                    <a:pt x="661216" y="2564298"/>
                    <a:pt x="648982" y="2522027"/>
                    <a:pt x="598120" y="2501248"/>
                  </a:cubicBezTo>
                  <a:cubicBezTo>
                    <a:pt x="583733" y="2495506"/>
                    <a:pt x="566431" y="2484521"/>
                    <a:pt x="560897" y="2471368"/>
                  </a:cubicBezTo>
                  <a:cubicBezTo>
                    <a:pt x="533469" y="2407931"/>
                    <a:pt x="496686" y="2344634"/>
                    <a:pt x="506928" y="2272389"/>
                  </a:cubicBezTo>
                  <a:cubicBezTo>
                    <a:pt x="520879" y="2172517"/>
                    <a:pt x="509052" y="2077807"/>
                    <a:pt x="474122" y="1983284"/>
                  </a:cubicBezTo>
                  <a:cubicBezTo>
                    <a:pt x="417537" y="1829959"/>
                    <a:pt x="358639" y="1676886"/>
                    <a:pt x="349180" y="1510207"/>
                  </a:cubicBezTo>
                  <a:cubicBezTo>
                    <a:pt x="347619" y="1482573"/>
                    <a:pt x="326399" y="1451821"/>
                    <a:pt x="306451" y="1430003"/>
                  </a:cubicBezTo>
                  <a:cubicBezTo>
                    <a:pt x="268511" y="1388202"/>
                    <a:pt x="266127" y="1390512"/>
                    <a:pt x="287747" y="1336633"/>
                  </a:cubicBezTo>
                  <a:cubicBezTo>
                    <a:pt x="293070" y="1323756"/>
                    <a:pt x="295470" y="1308272"/>
                    <a:pt x="304326" y="1298229"/>
                  </a:cubicBezTo>
                  <a:cubicBezTo>
                    <a:pt x="349361" y="1247057"/>
                    <a:pt x="331041" y="1191986"/>
                    <a:pt x="317671" y="1136667"/>
                  </a:cubicBezTo>
                  <a:cubicBezTo>
                    <a:pt x="315148" y="1126990"/>
                    <a:pt x="311827" y="1115354"/>
                    <a:pt x="314959" y="1106522"/>
                  </a:cubicBezTo>
                  <a:cubicBezTo>
                    <a:pt x="329032" y="1066641"/>
                    <a:pt x="319157" y="1035231"/>
                    <a:pt x="290675" y="1004980"/>
                  </a:cubicBezTo>
                  <a:cubicBezTo>
                    <a:pt x="266138" y="978690"/>
                    <a:pt x="249805" y="947108"/>
                    <a:pt x="272712" y="910357"/>
                  </a:cubicBezTo>
                  <a:cubicBezTo>
                    <a:pt x="323486" y="828702"/>
                    <a:pt x="317578" y="747981"/>
                    <a:pt x="270963" y="667028"/>
                  </a:cubicBezTo>
                  <a:cubicBezTo>
                    <a:pt x="237707" y="609204"/>
                    <a:pt x="225082" y="549995"/>
                    <a:pt x="244986" y="483131"/>
                  </a:cubicBezTo>
                  <a:cubicBezTo>
                    <a:pt x="252708" y="457408"/>
                    <a:pt x="242285" y="426353"/>
                    <a:pt x="241465" y="397465"/>
                  </a:cubicBezTo>
                  <a:cubicBezTo>
                    <a:pt x="240850" y="381142"/>
                    <a:pt x="239176" y="363176"/>
                    <a:pt x="244890" y="348507"/>
                  </a:cubicBezTo>
                  <a:cubicBezTo>
                    <a:pt x="259350" y="309454"/>
                    <a:pt x="279299" y="272445"/>
                    <a:pt x="293439" y="233141"/>
                  </a:cubicBezTo>
                  <a:cubicBezTo>
                    <a:pt x="300152" y="214256"/>
                    <a:pt x="302437" y="192349"/>
                    <a:pt x="300513" y="172069"/>
                  </a:cubicBez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294975726"/>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picture containing text, light, dark, night sky&#10;&#10;Description automatically generated">
            <a:extLst>
              <a:ext uri="{FF2B5EF4-FFF2-40B4-BE49-F238E27FC236}">
                <a16:creationId xmlns:a16="http://schemas.microsoft.com/office/drawing/2014/main" id="{D3BA3DCA-2252-2190-96C7-B0A040105C3E}"/>
              </a:ext>
            </a:extLst>
          </p:cNvPr>
          <p:cNvPicPr>
            <a:picLocks noChangeAspect="1"/>
          </p:cNvPicPr>
          <p:nvPr/>
        </p:nvPicPr>
        <p:blipFill rotWithShape="1">
          <a:blip r:embed="rId2"/>
          <a:srcRect r="2" b="5409"/>
          <a:stretch/>
        </p:blipFill>
        <p:spPr>
          <a:xfrm>
            <a:off x="3882570" y="10"/>
            <a:ext cx="8309429" cy="6857990"/>
          </a:xfrm>
          <a:custGeom>
            <a:avLst/>
            <a:gdLst/>
            <a:ahLst/>
            <a:cxnLst/>
            <a:rect l="l" t="t" r="r" b="b"/>
            <a:pathLst>
              <a:path w="12192000" h="6858000">
                <a:moveTo>
                  <a:pt x="0" y="0"/>
                </a:moveTo>
                <a:lnTo>
                  <a:pt x="12192000" y="0"/>
                </a:lnTo>
                <a:lnTo>
                  <a:pt x="12192000" y="6858000"/>
                </a:lnTo>
                <a:lnTo>
                  <a:pt x="0" y="6858000"/>
                </a:lnTo>
                <a:close/>
              </a:path>
            </a:pathLst>
          </a:custGeom>
        </p:spPr>
      </p:pic>
      <p:grpSp>
        <p:nvGrpSpPr>
          <p:cNvPr id="8" name="Group 7">
            <a:extLst>
              <a:ext uri="{FF2B5EF4-FFF2-40B4-BE49-F238E27FC236}">
                <a16:creationId xmlns:a16="http://schemas.microsoft.com/office/drawing/2014/main" id="{63737881-458F-40AD-B72B-B57D267DC4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sp>
          <p:nvSpPr>
            <p:cNvPr id="9" name="Freeform: Shape 8">
              <a:extLst>
                <a:ext uri="{FF2B5EF4-FFF2-40B4-BE49-F238E27FC236}">
                  <a16:creationId xmlns:a16="http://schemas.microsoft.com/office/drawing/2014/main" id="{C2967126-346F-41EA-982D-63D8EBB60D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 name="Group 9">
              <a:extLst>
                <a:ext uri="{FF2B5EF4-FFF2-40B4-BE49-F238E27FC236}">
                  <a16:creationId xmlns:a16="http://schemas.microsoft.com/office/drawing/2014/main" id="{1BCD9601-1F44-4E40-998C-1B256DAE946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1" name="Group 10">
                <a:extLst>
                  <a:ext uri="{FF2B5EF4-FFF2-40B4-BE49-F238E27FC236}">
                    <a16:creationId xmlns:a16="http://schemas.microsoft.com/office/drawing/2014/main" id="{1A1CA4E9-12FA-47EB-8471-25E8D55152C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5" name="Freeform: Shape 14">
                  <a:extLst>
                    <a:ext uri="{FF2B5EF4-FFF2-40B4-BE49-F238E27FC236}">
                      <a16:creationId xmlns:a16="http://schemas.microsoft.com/office/drawing/2014/main" id="{E13A9BF0-334C-4457-A635-9CA4877EA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FF05821A-8598-44E4-A18C-538D5331E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8A4ECC81-E17F-4F87-9A0B-398363A864A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3">
                  <a:alphaModFix amt="57000"/>
                </a:blip>
                <a:tile tx="0" ty="0" sx="100000" sy="100000" flip="none" algn="tl"/>
              </a:blipFill>
              <a:effectLst/>
            </p:grpSpPr>
            <p:sp>
              <p:nvSpPr>
                <p:cNvPr id="13" name="Freeform: Shape 12">
                  <a:extLst>
                    <a:ext uri="{FF2B5EF4-FFF2-40B4-BE49-F238E27FC236}">
                      <a16:creationId xmlns:a16="http://schemas.microsoft.com/office/drawing/2014/main" id="{1FBBD7D8-A895-40D0-A53D-DEDF495B2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A602493-BC70-48CF-BDBA-88A866227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4" name="TextBox 3">
            <a:extLst>
              <a:ext uri="{FF2B5EF4-FFF2-40B4-BE49-F238E27FC236}">
                <a16:creationId xmlns:a16="http://schemas.microsoft.com/office/drawing/2014/main" id="{2DB84ED8-DEDD-8E1B-781B-FDDD4FE8BD30}"/>
              </a:ext>
            </a:extLst>
          </p:cNvPr>
          <p:cNvSpPr txBox="1"/>
          <p:nvPr/>
        </p:nvSpPr>
        <p:spPr>
          <a:xfrm>
            <a:off x="417689" y="982133"/>
            <a:ext cx="3025422" cy="3693319"/>
          </a:xfrm>
          <a:prstGeom prst="rect">
            <a:avLst/>
          </a:prstGeom>
          <a:noFill/>
        </p:spPr>
        <p:txBody>
          <a:bodyPr wrap="square" rtlCol="0">
            <a:spAutoFit/>
          </a:bodyPr>
          <a:lstStyle/>
          <a:p>
            <a:r>
              <a:rPr lang="en-US" dirty="0">
                <a:solidFill>
                  <a:schemeClr val="bg1"/>
                </a:solidFill>
              </a:rPr>
              <a:t>Huygens Source</a:t>
            </a:r>
          </a:p>
          <a:p>
            <a:endParaRPr lang="en-US" dirty="0">
              <a:solidFill>
                <a:schemeClr val="bg1"/>
              </a:solidFill>
            </a:endParaRPr>
          </a:p>
          <a:p>
            <a:endParaRPr lang="en-US" dirty="0">
              <a:solidFill>
                <a:schemeClr val="bg1"/>
              </a:solidFill>
            </a:endParaRPr>
          </a:p>
          <a:p>
            <a:r>
              <a:rPr lang="en-US" dirty="0">
                <a:solidFill>
                  <a:schemeClr val="bg1"/>
                </a:solidFill>
              </a:rPr>
              <a:t>Lead</a:t>
            </a: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r>
              <a:rPr lang="en-US" dirty="0">
                <a:solidFill>
                  <a:schemeClr val="bg1"/>
                </a:solidFill>
              </a:rPr>
              <a:t>Insulator</a:t>
            </a:r>
          </a:p>
          <a:p>
            <a:endParaRPr lang="en-US" dirty="0">
              <a:solidFill>
                <a:schemeClr val="bg1"/>
              </a:solidFill>
            </a:endParaRPr>
          </a:p>
          <a:p>
            <a:endParaRPr lang="en-US" dirty="0">
              <a:solidFill>
                <a:schemeClr val="bg1"/>
              </a:solidFill>
            </a:endParaRPr>
          </a:p>
          <a:p>
            <a:endParaRPr lang="en-US" dirty="0">
              <a:solidFill>
                <a:schemeClr val="bg1"/>
              </a:solidFill>
            </a:endParaRPr>
          </a:p>
          <a:p>
            <a:r>
              <a:rPr lang="en-US" dirty="0">
                <a:solidFill>
                  <a:schemeClr val="bg1"/>
                </a:solidFill>
              </a:rPr>
              <a:t>Wire </a:t>
            </a:r>
          </a:p>
        </p:txBody>
      </p:sp>
      <p:cxnSp>
        <p:nvCxnSpPr>
          <p:cNvPr id="6" name="Straight Arrow Connector 5">
            <a:extLst>
              <a:ext uri="{FF2B5EF4-FFF2-40B4-BE49-F238E27FC236}">
                <a16:creationId xmlns:a16="http://schemas.microsoft.com/office/drawing/2014/main" id="{8671F189-84A2-078B-99CE-2C636E5F1199}"/>
              </a:ext>
            </a:extLst>
          </p:cNvPr>
          <p:cNvCxnSpPr/>
          <p:nvPr/>
        </p:nvCxnSpPr>
        <p:spPr>
          <a:xfrm>
            <a:off x="2057400" y="1169377"/>
            <a:ext cx="5460023" cy="1310054"/>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7" name="Straight Arrow Connector 16">
            <a:extLst>
              <a:ext uri="{FF2B5EF4-FFF2-40B4-BE49-F238E27FC236}">
                <a16:creationId xmlns:a16="http://schemas.microsoft.com/office/drawing/2014/main" id="{2AF23519-5BEA-DB51-6680-BD9065661504}"/>
              </a:ext>
            </a:extLst>
          </p:cNvPr>
          <p:cNvCxnSpPr>
            <a:cxnSpLocks/>
          </p:cNvCxnSpPr>
          <p:nvPr/>
        </p:nvCxnSpPr>
        <p:spPr>
          <a:xfrm>
            <a:off x="1011115" y="2031023"/>
            <a:ext cx="7271239" cy="2708031"/>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0" name="Straight Arrow Connector 19">
            <a:extLst>
              <a:ext uri="{FF2B5EF4-FFF2-40B4-BE49-F238E27FC236}">
                <a16:creationId xmlns:a16="http://schemas.microsoft.com/office/drawing/2014/main" id="{B7E26733-5895-10F6-AF05-39BA4641B4B0}"/>
              </a:ext>
            </a:extLst>
          </p:cNvPr>
          <p:cNvCxnSpPr>
            <a:cxnSpLocks/>
          </p:cNvCxnSpPr>
          <p:nvPr/>
        </p:nvCxnSpPr>
        <p:spPr>
          <a:xfrm>
            <a:off x="1433146" y="3429000"/>
            <a:ext cx="674370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3" name="Straight Arrow Connector 22">
            <a:extLst>
              <a:ext uri="{FF2B5EF4-FFF2-40B4-BE49-F238E27FC236}">
                <a16:creationId xmlns:a16="http://schemas.microsoft.com/office/drawing/2014/main" id="{9497CB4D-1017-D589-1A27-3741001F8A11}"/>
              </a:ext>
            </a:extLst>
          </p:cNvPr>
          <p:cNvCxnSpPr/>
          <p:nvPr/>
        </p:nvCxnSpPr>
        <p:spPr>
          <a:xfrm>
            <a:off x="1090246" y="4484077"/>
            <a:ext cx="7192108" cy="34290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pic>
        <p:nvPicPr>
          <p:cNvPr id="5" name="Picture 4" descr="A picture containing text, sky, decorated, colorful&#10;&#10;Description automatically generated">
            <a:extLst>
              <a:ext uri="{FF2B5EF4-FFF2-40B4-BE49-F238E27FC236}">
                <a16:creationId xmlns:a16="http://schemas.microsoft.com/office/drawing/2014/main" id="{E45B7310-FCE0-6464-94D8-945B8FFAC316}"/>
              </a:ext>
            </a:extLst>
          </p:cNvPr>
          <p:cNvPicPr>
            <a:picLocks noChangeAspect="1"/>
          </p:cNvPicPr>
          <p:nvPr/>
        </p:nvPicPr>
        <p:blipFill>
          <a:blip r:embed="rId4"/>
          <a:stretch>
            <a:fillRect/>
          </a:stretch>
        </p:blipFill>
        <p:spPr>
          <a:xfrm>
            <a:off x="296097" y="4793139"/>
            <a:ext cx="2368541" cy="1913326"/>
          </a:xfrm>
          <a:prstGeom prst="rect">
            <a:avLst/>
          </a:prstGeom>
        </p:spPr>
      </p:pic>
    </p:spTree>
    <p:extLst>
      <p:ext uri="{BB962C8B-B14F-4D97-AF65-F5344CB8AC3E}">
        <p14:creationId xmlns:p14="http://schemas.microsoft.com/office/powerpoint/2010/main" val="37554024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99D2C73-08B0-4F6B-A8E9-4651E6BDBE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68DB88C-7EF2-487C-85D1-848F61F13E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Shape&#10;&#10;Description automatically generated with medium confidence">
            <a:extLst>
              <a:ext uri="{FF2B5EF4-FFF2-40B4-BE49-F238E27FC236}">
                <a16:creationId xmlns:a16="http://schemas.microsoft.com/office/drawing/2014/main" id="{70BCFE94-3851-A5B5-8DDE-076C51825BF5}"/>
              </a:ext>
            </a:extLst>
          </p:cNvPr>
          <p:cNvPicPr>
            <a:picLocks noChangeAspect="1"/>
          </p:cNvPicPr>
          <p:nvPr/>
        </p:nvPicPr>
        <p:blipFill rotWithShape="1">
          <a:blip r:embed="rId2"/>
          <a:srcRect r="1" b="12112"/>
          <a:stretch/>
        </p:blipFill>
        <p:spPr>
          <a:xfrm>
            <a:off x="643467" y="643467"/>
            <a:ext cx="5372099" cy="5571066"/>
          </a:xfrm>
          <a:prstGeom prst="rect">
            <a:avLst/>
          </a:prstGeom>
        </p:spPr>
      </p:pic>
      <p:pic>
        <p:nvPicPr>
          <p:cNvPr id="5" name="Picture 4" descr="Logo, company name&#10;&#10;Description automatically generated">
            <a:extLst>
              <a:ext uri="{FF2B5EF4-FFF2-40B4-BE49-F238E27FC236}">
                <a16:creationId xmlns:a16="http://schemas.microsoft.com/office/drawing/2014/main" id="{E92C984C-8FEE-1C0B-26D7-BA99F4F66356}"/>
              </a:ext>
            </a:extLst>
          </p:cNvPr>
          <p:cNvPicPr>
            <a:picLocks noChangeAspect="1"/>
          </p:cNvPicPr>
          <p:nvPr/>
        </p:nvPicPr>
        <p:blipFill rotWithShape="1">
          <a:blip r:embed="rId3"/>
          <a:srcRect l="6059" r="12219" b="1"/>
          <a:stretch/>
        </p:blipFill>
        <p:spPr>
          <a:xfrm>
            <a:off x="6176432" y="643467"/>
            <a:ext cx="5372100" cy="5571066"/>
          </a:xfrm>
          <a:prstGeom prst="rect">
            <a:avLst/>
          </a:prstGeom>
        </p:spPr>
      </p:pic>
      <p:sp>
        <p:nvSpPr>
          <p:cNvPr id="6" name="TextBox 5">
            <a:extLst>
              <a:ext uri="{FF2B5EF4-FFF2-40B4-BE49-F238E27FC236}">
                <a16:creationId xmlns:a16="http://schemas.microsoft.com/office/drawing/2014/main" id="{60E3C02C-7768-CF43-0929-CC1976120AD0}"/>
              </a:ext>
            </a:extLst>
          </p:cNvPr>
          <p:cNvSpPr txBox="1"/>
          <p:nvPr/>
        </p:nvSpPr>
        <p:spPr>
          <a:xfrm>
            <a:off x="4141177" y="5020408"/>
            <a:ext cx="4835769" cy="923330"/>
          </a:xfrm>
          <a:prstGeom prst="rect">
            <a:avLst/>
          </a:prstGeom>
          <a:noFill/>
        </p:spPr>
        <p:txBody>
          <a:bodyPr wrap="square" rtlCol="0">
            <a:spAutoFit/>
          </a:bodyPr>
          <a:lstStyle/>
          <a:p>
            <a:r>
              <a:rPr lang="en-US" dirty="0">
                <a:solidFill>
                  <a:schemeClr val="bg1"/>
                </a:solidFill>
              </a:rPr>
              <a:t>Generic MRI and Lead Pass</a:t>
            </a:r>
          </a:p>
          <a:p>
            <a:pPr algn="ctr"/>
            <a:r>
              <a:rPr lang="en-US" dirty="0">
                <a:solidFill>
                  <a:schemeClr val="bg1"/>
                </a:solidFill>
              </a:rPr>
              <a:t>And</a:t>
            </a:r>
          </a:p>
          <a:p>
            <a:pPr algn="r"/>
            <a:r>
              <a:rPr lang="en-US" dirty="0">
                <a:solidFill>
                  <a:schemeClr val="bg1"/>
                </a:solidFill>
              </a:rPr>
              <a:t>Shield with lumped elements</a:t>
            </a:r>
          </a:p>
        </p:txBody>
      </p:sp>
    </p:spTree>
    <p:extLst>
      <p:ext uri="{BB962C8B-B14F-4D97-AF65-F5344CB8AC3E}">
        <p14:creationId xmlns:p14="http://schemas.microsoft.com/office/powerpoint/2010/main" val="11958625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99D2C73-08B0-4F6B-A8E9-4651E6BDBE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68DB88C-7EF2-487C-85D1-848F61F13E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10;&#10;Description automatically generated">
            <a:extLst>
              <a:ext uri="{FF2B5EF4-FFF2-40B4-BE49-F238E27FC236}">
                <a16:creationId xmlns:a16="http://schemas.microsoft.com/office/drawing/2014/main" id="{DB53C865-9E86-562F-1454-4E37B5002C31}"/>
              </a:ext>
            </a:extLst>
          </p:cNvPr>
          <p:cNvPicPr>
            <a:picLocks noChangeAspect="1"/>
          </p:cNvPicPr>
          <p:nvPr/>
        </p:nvPicPr>
        <p:blipFill rotWithShape="1">
          <a:blip r:embed="rId2"/>
          <a:srcRect l="34455" r="5519" b="1"/>
          <a:stretch/>
        </p:blipFill>
        <p:spPr>
          <a:xfrm>
            <a:off x="643467" y="643467"/>
            <a:ext cx="5372099" cy="5571066"/>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B1773363-2C62-69D1-A336-0E52CBC16F3D}"/>
              </a:ext>
            </a:extLst>
          </p:cNvPr>
          <p:cNvPicPr>
            <a:picLocks noChangeAspect="1"/>
          </p:cNvPicPr>
          <p:nvPr/>
        </p:nvPicPr>
        <p:blipFill rotWithShape="1">
          <a:blip r:embed="rId3"/>
          <a:srcRect l="34143" r="5589" b="-1"/>
          <a:stretch/>
        </p:blipFill>
        <p:spPr>
          <a:xfrm>
            <a:off x="6176432" y="643467"/>
            <a:ext cx="5372100" cy="5571066"/>
          </a:xfrm>
          <a:prstGeom prst="rect">
            <a:avLst/>
          </a:prstGeom>
        </p:spPr>
      </p:pic>
    </p:spTree>
    <p:extLst>
      <p:ext uri="{BB962C8B-B14F-4D97-AF65-F5344CB8AC3E}">
        <p14:creationId xmlns:p14="http://schemas.microsoft.com/office/powerpoint/2010/main" val="42775229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2" name="Picture 1" descr="A screenshot of a computer&#10;&#10;Description automatically generated with medium confidence">
            <a:extLst>
              <a:ext uri="{FF2B5EF4-FFF2-40B4-BE49-F238E27FC236}">
                <a16:creationId xmlns:a16="http://schemas.microsoft.com/office/drawing/2014/main" id="{725E9E40-CADC-463A-501C-E572350FCD3D}"/>
              </a:ext>
            </a:extLst>
          </p:cNvPr>
          <p:cNvPicPr>
            <a:picLocks noChangeAspect="1"/>
          </p:cNvPicPr>
          <p:nvPr/>
        </p:nvPicPr>
        <p:blipFill rotWithShape="1">
          <a:blip r:embed="rId3"/>
          <a:srcRect t="8362" r="-1" b="5537"/>
          <a:stretch/>
        </p:blipFill>
        <p:spPr>
          <a:xfrm>
            <a:off x="321733" y="321733"/>
            <a:ext cx="11548534" cy="6214534"/>
          </a:xfrm>
          <a:prstGeom prst="rect">
            <a:avLst/>
          </a:prstGeom>
        </p:spPr>
      </p:pic>
    </p:spTree>
    <p:extLst>
      <p:ext uri="{BB962C8B-B14F-4D97-AF65-F5344CB8AC3E}">
        <p14:creationId xmlns:p14="http://schemas.microsoft.com/office/powerpoint/2010/main" val="3697133782"/>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computer&#10;&#10;Description automatically generated with medium confidence">
            <a:extLst>
              <a:ext uri="{FF2B5EF4-FFF2-40B4-BE49-F238E27FC236}">
                <a16:creationId xmlns:a16="http://schemas.microsoft.com/office/drawing/2014/main" id="{3A1D8D44-A4F8-6DA5-28A8-85CDA1C946A7}"/>
              </a:ext>
            </a:extLst>
          </p:cNvPr>
          <p:cNvPicPr>
            <a:picLocks noGrp="1" noChangeAspect="1"/>
          </p:cNvPicPr>
          <p:nvPr>
            <p:ph idx="1"/>
          </p:nvPr>
        </p:nvPicPr>
        <p:blipFill rotWithShape="1">
          <a:blip r:embed="rId2"/>
          <a:srcRect/>
          <a:stretch/>
        </p:blipFill>
        <p:spPr>
          <a:xfrm>
            <a:off x="33347" y="-1282690"/>
            <a:ext cx="12191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1A55AC-E2D1-98E2-3AA6-FAF7B9B863B1}"/>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dirty="0">
                <a:solidFill>
                  <a:schemeClr val="tx1">
                    <a:lumMod val="85000"/>
                    <a:lumOff val="15000"/>
                  </a:schemeClr>
                </a:solidFill>
              </a:rPr>
              <a:t>Results ( Modified location)	</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58830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E90EB45-EEE9-4563-8179-65EF62AE0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10;&#10;Description automatically generated">
            <a:extLst>
              <a:ext uri="{FF2B5EF4-FFF2-40B4-BE49-F238E27FC236}">
                <a16:creationId xmlns:a16="http://schemas.microsoft.com/office/drawing/2014/main" id="{81FD79FC-A94E-F171-A4AB-B00986E86EB7}"/>
              </a:ext>
            </a:extLst>
          </p:cNvPr>
          <p:cNvPicPr>
            <a:picLocks noChangeAspect="1"/>
          </p:cNvPicPr>
          <p:nvPr/>
        </p:nvPicPr>
        <p:blipFill>
          <a:blip r:embed="rId2"/>
          <a:stretch>
            <a:fillRect/>
          </a:stretch>
        </p:blipFill>
        <p:spPr>
          <a:xfrm>
            <a:off x="6176433" y="1918097"/>
            <a:ext cx="5372100" cy="3021805"/>
          </a:xfrm>
          <a:prstGeom prst="rect">
            <a:avLst/>
          </a:prstGeom>
        </p:spPr>
      </p:pic>
      <p:sp>
        <p:nvSpPr>
          <p:cNvPr id="12" name="Rectangle 11">
            <a:extLst>
              <a:ext uri="{FF2B5EF4-FFF2-40B4-BE49-F238E27FC236}">
                <a16:creationId xmlns:a16="http://schemas.microsoft.com/office/drawing/2014/main" id="{23D0EF74-AD1E-4FD9-914D-8EC9058EBB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Graphical user interface&#10;&#10;Description automatically generated">
            <a:extLst>
              <a:ext uri="{FF2B5EF4-FFF2-40B4-BE49-F238E27FC236}">
                <a16:creationId xmlns:a16="http://schemas.microsoft.com/office/drawing/2014/main" id="{2E24CAC4-F70E-34A5-22E4-7F8666C37089}"/>
              </a:ext>
            </a:extLst>
          </p:cNvPr>
          <p:cNvPicPr>
            <a:picLocks noChangeAspect="1"/>
          </p:cNvPicPr>
          <p:nvPr/>
        </p:nvPicPr>
        <p:blipFill>
          <a:blip r:embed="rId3"/>
          <a:stretch>
            <a:fillRect/>
          </a:stretch>
        </p:blipFill>
        <p:spPr>
          <a:xfrm>
            <a:off x="643466" y="1918097"/>
            <a:ext cx="5372099" cy="3021805"/>
          </a:xfrm>
          <a:prstGeom prst="rect">
            <a:avLst/>
          </a:prstGeom>
        </p:spPr>
      </p:pic>
    </p:spTree>
    <p:extLst>
      <p:ext uri="{BB962C8B-B14F-4D97-AF65-F5344CB8AC3E}">
        <p14:creationId xmlns:p14="http://schemas.microsoft.com/office/powerpoint/2010/main" val="16555325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3CD7FE7-1237-41A0-B6C8-B0EFC310C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B4E13AA-9A9A-446A-B0A3-443BA34BB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5FFA6810-6C3D-4754-B472-DF60413D61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5" name="Oval 14">
              <a:extLst>
                <a:ext uri="{FF2B5EF4-FFF2-40B4-BE49-F238E27FC236}">
                  <a16:creationId xmlns:a16="http://schemas.microsoft.com/office/drawing/2014/main" id="{66AE6743-377F-445F-BEA9-C06205F9A2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42B6CCC-3F91-450D-B6D9-A69AD95AD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D0DFE833-928D-4F3D-869D-96E2ECBFBA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528743D-D268-453F-A979-856B01ED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57F62887-64F5-497E-9834-DCB752290C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5B1BFBC-C81A-4FD9-8F0C-E86F49528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FC62434D-2094-4FE0-9DE1-66F7D01E0F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2767291C-F63A-465E-A2D1-04BA96121FE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5" name="Straight Connector 24">
              <a:extLst>
                <a:ext uri="{FF2B5EF4-FFF2-40B4-BE49-F238E27FC236}">
                  <a16:creationId xmlns:a16="http://schemas.microsoft.com/office/drawing/2014/main" id="{8298E583-ADFC-4231-A720-8DA40070566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665F974-5ECD-4302-9DD8-08014E362C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368064C-BF0F-46B1-9621-3188FCA066B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72C4C30-298C-4739-9092-46F6A1B8FCB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2BCB8B4F-F675-4134-B6FC-FE54CFAB19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A6BBBA07-FBD1-4D0D-9EB9-F7608965F4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3" name="Straight Connector 32">
              <a:extLst>
                <a:ext uri="{FF2B5EF4-FFF2-40B4-BE49-F238E27FC236}">
                  <a16:creationId xmlns:a16="http://schemas.microsoft.com/office/drawing/2014/main" id="{D9951829-5EEF-47EE-8545-8D3A5E54BA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9ED10F2-CC2D-4FC7-881A-E96C0ED5CE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C62961C-06BA-45D9-B417-1C944EC79C9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DF2C56B-9B90-4CC1-A932-191196ECD9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5" name="Picture 4" descr="A screenshot of a computer&#10;&#10;Description automatically generated">
            <a:extLst>
              <a:ext uri="{FF2B5EF4-FFF2-40B4-BE49-F238E27FC236}">
                <a16:creationId xmlns:a16="http://schemas.microsoft.com/office/drawing/2014/main" id="{D1CECD6E-6A62-F89A-EBB7-6E00E33A38E3}"/>
              </a:ext>
            </a:extLst>
          </p:cNvPr>
          <p:cNvPicPr>
            <a:picLocks noChangeAspect="1"/>
          </p:cNvPicPr>
          <p:nvPr/>
        </p:nvPicPr>
        <p:blipFill rotWithShape="1">
          <a:blip r:embed="rId2"/>
          <a:srcRect l="2063" r="-2" b="-2"/>
          <a:stretch/>
        </p:blipFill>
        <p:spPr>
          <a:xfrm>
            <a:off x="429516" y="-2704"/>
            <a:ext cx="11038582" cy="6340004"/>
          </a:xfrm>
          <a:prstGeom prst="rect">
            <a:avLst/>
          </a:prstGeom>
        </p:spPr>
      </p:pic>
      <p:grpSp>
        <p:nvGrpSpPr>
          <p:cNvPr id="38" name="Group 37">
            <a:extLst>
              <a:ext uri="{FF2B5EF4-FFF2-40B4-BE49-F238E27FC236}">
                <a16:creationId xmlns:a16="http://schemas.microsoft.com/office/drawing/2014/main" id="{C34AA602-4B49-4D15-8863-224D616449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588842" y="164579"/>
            <a:ext cx="304800" cy="429768"/>
            <a:chOff x="215328" y="-46937"/>
            <a:chExt cx="304800" cy="2773841"/>
          </a:xfrm>
        </p:grpSpPr>
        <p:cxnSp>
          <p:nvCxnSpPr>
            <p:cNvPr id="39" name="Straight Connector 38">
              <a:extLst>
                <a:ext uri="{FF2B5EF4-FFF2-40B4-BE49-F238E27FC236}">
                  <a16:creationId xmlns:a16="http://schemas.microsoft.com/office/drawing/2014/main" id="{1CD88F4A-289F-494D-A4CD-EB62E9964D6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5FFD160-7805-4E0F-8446-1AEF0EAC39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380878C-0C82-41C3-92B9-EAEEF239FE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6501211B-61E0-419D-BC8B-62C16B8960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374054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C06ED-23DF-53D5-B882-9A07274803F4}"/>
              </a:ext>
            </a:extLst>
          </p:cNvPr>
          <p:cNvSpPr>
            <a:spLocks noGrp="1"/>
          </p:cNvSpPr>
          <p:nvPr>
            <p:ph type="title"/>
          </p:nvPr>
        </p:nvSpPr>
        <p:spPr>
          <a:xfrm>
            <a:off x="640080" y="5576887"/>
            <a:ext cx="10911840" cy="640081"/>
          </a:xfrm>
        </p:spPr>
        <p:txBody>
          <a:bodyPr>
            <a:normAutofit/>
          </a:bodyPr>
          <a:lstStyle/>
          <a:p>
            <a:pPr algn="ctr"/>
            <a:r>
              <a:rPr lang="en-US" sz="3200" dirty="0"/>
              <a:t>Results (original location)</a:t>
            </a:r>
          </a:p>
        </p:txBody>
      </p:sp>
      <p:pic>
        <p:nvPicPr>
          <p:cNvPr id="6" name="Picture 5" descr="A screenshot of a computer&#10;&#10;Description automatically generated with medium confidence">
            <a:extLst>
              <a:ext uri="{FF2B5EF4-FFF2-40B4-BE49-F238E27FC236}">
                <a16:creationId xmlns:a16="http://schemas.microsoft.com/office/drawing/2014/main" id="{A7B830E2-5168-754C-3979-5B11518C005B}"/>
              </a:ext>
            </a:extLst>
          </p:cNvPr>
          <p:cNvPicPr>
            <a:picLocks noChangeAspect="1"/>
          </p:cNvPicPr>
          <p:nvPr/>
        </p:nvPicPr>
        <p:blipFill rotWithShape="1">
          <a:blip r:embed="rId2"/>
          <a:srcRect r="1" b="21199"/>
          <a:stretch/>
        </p:blipFill>
        <p:spPr>
          <a:xfrm>
            <a:off x="640080" y="640080"/>
            <a:ext cx="10911840" cy="4836795"/>
          </a:xfrm>
          <a:prstGeom prst="rect">
            <a:avLst/>
          </a:prstGeom>
          <a:ln w="19050">
            <a:solidFill>
              <a:schemeClr val="tx1"/>
            </a:solidFill>
            <a:miter lim="800000"/>
          </a:ln>
        </p:spPr>
      </p:pic>
    </p:spTree>
    <p:extLst>
      <p:ext uri="{BB962C8B-B14F-4D97-AF65-F5344CB8AC3E}">
        <p14:creationId xmlns:p14="http://schemas.microsoft.com/office/powerpoint/2010/main" val="747172708"/>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with medium confidence">
            <a:extLst>
              <a:ext uri="{FF2B5EF4-FFF2-40B4-BE49-F238E27FC236}">
                <a16:creationId xmlns:a16="http://schemas.microsoft.com/office/drawing/2014/main" id="{666960CA-DDB3-051E-54DA-266868182CDC}"/>
              </a:ext>
            </a:extLst>
          </p:cNvPr>
          <p:cNvPicPr>
            <a:picLocks noChangeAspect="1"/>
          </p:cNvPicPr>
          <p:nvPr/>
        </p:nvPicPr>
        <p:blipFill>
          <a:blip r:embed="rId2"/>
          <a:stretch>
            <a:fillRect/>
          </a:stretch>
        </p:blipFill>
        <p:spPr>
          <a:xfrm>
            <a:off x="0" y="8466"/>
            <a:ext cx="12192000" cy="6841067"/>
          </a:xfrm>
          <a:prstGeom prst="rect">
            <a:avLst/>
          </a:prstGeom>
        </p:spPr>
      </p:pic>
    </p:spTree>
    <p:extLst>
      <p:ext uri="{BB962C8B-B14F-4D97-AF65-F5344CB8AC3E}">
        <p14:creationId xmlns:p14="http://schemas.microsoft.com/office/powerpoint/2010/main" val="38557319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EB8C2C72-7AE0-A8A2-7A94-535AF89745E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641207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60175A-EF45-2909-5AE5-21BF44313A8D}"/>
              </a:ext>
            </a:extLst>
          </p:cNvPr>
          <p:cNvSpPr>
            <a:spLocks noGrp="1"/>
          </p:cNvSpPr>
          <p:nvPr>
            <p:ph type="title"/>
          </p:nvPr>
        </p:nvSpPr>
        <p:spPr>
          <a:xfrm>
            <a:off x="827088" y="1641752"/>
            <a:ext cx="3527425" cy="4366936"/>
          </a:xfrm>
        </p:spPr>
        <p:txBody>
          <a:bodyPr anchor="t">
            <a:normAutofit/>
          </a:bodyPr>
          <a:lstStyle/>
          <a:p>
            <a:r>
              <a:rPr lang="en-US" sz="4000"/>
              <a:t>Background</a:t>
            </a:r>
          </a:p>
        </p:txBody>
      </p:sp>
      <p:sp>
        <p:nvSpPr>
          <p:cNvPr id="3" name="Content Placeholder 2">
            <a:extLst>
              <a:ext uri="{FF2B5EF4-FFF2-40B4-BE49-F238E27FC236}">
                <a16:creationId xmlns:a16="http://schemas.microsoft.com/office/drawing/2014/main" id="{04CA89C3-A541-FD27-1FC6-72A7147DC8BA}"/>
              </a:ext>
            </a:extLst>
          </p:cNvPr>
          <p:cNvSpPr>
            <a:spLocks noGrp="1"/>
          </p:cNvSpPr>
          <p:nvPr>
            <p:ph idx="1"/>
          </p:nvPr>
        </p:nvSpPr>
        <p:spPr>
          <a:xfrm>
            <a:off x="3620531" y="1641752"/>
            <a:ext cx="6862526" cy="3960000"/>
          </a:xfrm>
        </p:spPr>
        <p:txBody>
          <a:bodyPr>
            <a:normAutofit/>
          </a:bodyPr>
          <a:lstStyle/>
          <a:p>
            <a:pPr marL="0" indent="0" algn="ctr">
              <a:buNone/>
            </a:pPr>
            <a:r>
              <a:rPr lang="en-US" sz="2400" dirty="0">
                <a:solidFill>
                  <a:schemeClr val="tx1">
                    <a:alpha val="80000"/>
                  </a:schemeClr>
                </a:solidFill>
              </a:rPr>
              <a:t>Implants (medical device)</a:t>
            </a:r>
          </a:p>
        </p:txBody>
      </p:sp>
      <p:grpSp>
        <p:nvGrpSpPr>
          <p:cNvPr id="29" name="Group 28">
            <a:extLst>
              <a:ext uri="{FF2B5EF4-FFF2-40B4-BE49-F238E27FC236}">
                <a16:creationId xmlns:a16="http://schemas.microsoft.com/office/drawing/2014/main" id="{4728F330-19FB-4D39-BD0F-53032ABFEB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79015" y="0"/>
            <a:ext cx="712985" cy="6858000"/>
            <a:chOff x="11479015" y="0"/>
            <a:chExt cx="712985" cy="6858000"/>
          </a:xfrm>
          <a:effectLst>
            <a:outerShdw blurRad="381000" dist="152400" dir="10800000" algn="ctr" rotWithShape="0">
              <a:schemeClr val="bg1">
                <a:alpha val="10000"/>
              </a:schemeClr>
            </a:outerShdw>
          </a:effectLst>
        </p:grpSpPr>
        <p:sp>
          <p:nvSpPr>
            <p:cNvPr id="30" name="Freeform: Shape 29">
              <a:extLst>
                <a:ext uri="{FF2B5EF4-FFF2-40B4-BE49-F238E27FC236}">
                  <a16:creationId xmlns:a16="http://schemas.microsoft.com/office/drawing/2014/main" id="{30220D63-6F38-42F9-8AAD-3B1363A4FA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79018" y="0"/>
              <a:ext cx="712982" cy="6858000"/>
            </a:xfrm>
            <a:custGeom>
              <a:avLst/>
              <a:gdLst>
                <a:gd name="connsiteX0" fmla="*/ 280560 w 712982"/>
                <a:gd name="connsiteY0" fmla="*/ 0 h 6858000"/>
                <a:gd name="connsiteX1" fmla="*/ 712982 w 712982"/>
                <a:gd name="connsiteY1" fmla="*/ 0 h 6858000"/>
                <a:gd name="connsiteX2" fmla="*/ 712982 w 712982"/>
                <a:gd name="connsiteY2" fmla="*/ 6858000 h 6858000"/>
                <a:gd name="connsiteX3" fmla="*/ 372527 w 712982"/>
                <a:gd name="connsiteY3" fmla="*/ 6858000 h 6858000"/>
                <a:gd name="connsiteX4" fmla="*/ 372901 w 712982"/>
                <a:gd name="connsiteY4" fmla="*/ 6835810 h 6858000"/>
                <a:gd name="connsiteX5" fmla="*/ 363017 w 712982"/>
                <a:gd name="connsiteY5" fmla="*/ 6518145 h 6858000"/>
                <a:gd name="connsiteX6" fmla="*/ 310498 w 712982"/>
                <a:gd name="connsiteY6" fmla="*/ 6393936 h 6858000"/>
                <a:gd name="connsiteX7" fmla="*/ 305420 w 712982"/>
                <a:gd name="connsiteY7" fmla="*/ 6355564 h 6858000"/>
                <a:gd name="connsiteX8" fmla="*/ 311030 w 712982"/>
                <a:gd name="connsiteY8" fmla="*/ 6267729 h 6858000"/>
                <a:gd name="connsiteX9" fmla="*/ 281440 w 712982"/>
                <a:gd name="connsiteY9" fmla="*/ 6090959 h 6858000"/>
                <a:gd name="connsiteX10" fmla="*/ 258928 w 712982"/>
                <a:gd name="connsiteY10" fmla="*/ 6026981 h 6858000"/>
                <a:gd name="connsiteX11" fmla="*/ 245105 w 712982"/>
                <a:gd name="connsiteY11" fmla="*/ 5991615 h 6858000"/>
                <a:gd name="connsiteX12" fmla="*/ 197441 w 712982"/>
                <a:gd name="connsiteY12" fmla="*/ 5807458 h 6858000"/>
                <a:gd name="connsiteX13" fmla="*/ 159115 w 712982"/>
                <a:gd name="connsiteY13" fmla="*/ 5727356 h 6858000"/>
                <a:gd name="connsiteX14" fmla="*/ 152306 w 712982"/>
                <a:gd name="connsiteY14" fmla="*/ 5705270 h 6858000"/>
                <a:gd name="connsiteX15" fmla="*/ 150939 w 712982"/>
                <a:gd name="connsiteY15" fmla="*/ 5580441 h 6858000"/>
                <a:gd name="connsiteX16" fmla="*/ 187956 w 712982"/>
                <a:gd name="connsiteY16" fmla="*/ 5482729 h 6858000"/>
                <a:gd name="connsiteX17" fmla="*/ 201902 w 712982"/>
                <a:gd name="connsiteY17" fmla="*/ 5463053 h 6858000"/>
                <a:gd name="connsiteX18" fmla="*/ 168174 w 712982"/>
                <a:gd name="connsiteY18" fmla="*/ 5205662 h 6858000"/>
                <a:gd name="connsiteX19" fmla="*/ 157186 w 712982"/>
                <a:gd name="connsiteY19" fmla="*/ 5166766 h 6858000"/>
                <a:gd name="connsiteX20" fmla="*/ 163999 w 712982"/>
                <a:gd name="connsiteY20" fmla="*/ 4972256 h 6858000"/>
                <a:gd name="connsiteX21" fmla="*/ 163388 w 712982"/>
                <a:gd name="connsiteY21" fmla="*/ 4915833 h 6858000"/>
                <a:gd name="connsiteX22" fmla="*/ 166361 w 712982"/>
                <a:gd name="connsiteY22" fmla="*/ 4712964 h 6858000"/>
                <a:gd name="connsiteX23" fmla="*/ 140122 w 712982"/>
                <a:gd name="connsiteY23" fmla="*/ 4687152 h 6858000"/>
                <a:gd name="connsiteX24" fmla="*/ 73058 w 712982"/>
                <a:gd name="connsiteY24" fmla="*/ 4611951 h 6858000"/>
                <a:gd name="connsiteX25" fmla="*/ 3979 w 712982"/>
                <a:gd name="connsiteY25" fmla="*/ 4456771 h 6858000"/>
                <a:gd name="connsiteX26" fmla="*/ 2091 w 712982"/>
                <a:gd name="connsiteY26" fmla="*/ 4412781 h 6858000"/>
                <a:gd name="connsiteX27" fmla="*/ 75905 w 712982"/>
                <a:gd name="connsiteY27" fmla="*/ 4292897 h 6858000"/>
                <a:gd name="connsiteX28" fmla="*/ 104434 w 712982"/>
                <a:gd name="connsiteY28" fmla="*/ 4235333 h 6858000"/>
                <a:gd name="connsiteX29" fmla="*/ 151065 w 712982"/>
                <a:gd name="connsiteY29" fmla="*/ 4075686 h 6858000"/>
                <a:gd name="connsiteX30" fmla="*/ 161243 w 712982"/>
                <a:gd name="connsiteY30" fmla="*/ 4061695 h 6858000"/>
                <a:gd name="connsiteX31" fmla="*/ 286285 w 712982"/>
                <a:gd name="connsiteY31" fmla="*/ 3933862 h 6858000"/>
                <a:gd name="connsiteX32" fmla="*/ 306926 w 712982"/>
                <a:gd name="connsiteY32" fmla="*/ 3905847 h 6858000"/>
                <a:gd name="connsiteX33" fmla="*/ 340015 w 712982"/>
                <a:gd name="connsiteY33" fmla="*/ 3871199 h 6858000"/>
                <a:gd name="connsiteX34" fmla="*/ 400111 w 712982"/>
                <a:gd name="connsiteY34" fmla="*/ 3767743 h 6858000"/>
                <a:gd name="connsiteX35" fmla="*/ 409694 w 712982"/>
                <a:gd name="connsiteY35" fmla="*/ 3646690 h 6858000"/>
                <a:gd name="connsiteX36" fmla="*/ 428447 w 712982"/>
                <a:gd name="connsiteY36" fmla="*/ 3499752 h 6858000"/>
                <a:gd name="connsiteX37" fmla="*/ 445033 w 712982"/>
                <a:gd name="connsiteY37" fmla="*/ 3437349 h 6858000"/>
                <a:gd name="connsiteX38" fmla="*/ 471431 w 712982"/>
                <a:gd name="connsiteY38" fmla="*/ 3272018 h 6858000"/>
                <a:gd name="connsiteX39" fmla="*/ 495919 w 712982"/>
                <a:gd name="connsiteY39" fmla="*/ 3153432 h 6858000"/>
                <a:gd name="connsiteX40" fmla="*/ 499541 w 712982"/>
                <a:gd name="connsiteY40" fmla="*/ 2985907 h 6858000"/>
                <a:gd name="connsiteX41" fmla="*/ 491640 w 712982"/>
                <a:gd name="connsiteY41" fmla="*/ 2905697 h 6858000"/>
                <a:gd name="connsiteX42" fmla="*/ 586592 w 712982"/>
                <a:gd name="connsiteY42" fmla="*/ 2746325 h 6858000"/>
                <a:gd name="connsiteX43" fmla="*/ 647211 w 712982"/>
                <a:gd name="connsiteY43" fmla="*/ 2620857 h 6858000"/>
                <a:gd name="connsiteX44" fmla="*/ 598120 w 712982"/>
                <a:gd name="connsiteY44" fmla="*/ 2501248 h 6858000"/>
                <a:gd name="connsiteX45" fmla="*/ 560897 w 712982"/>
                <a:gd name="connsiteY45" fmla="*/ 2471368 h 6858000"/>
                <a:gd name="connsiteX46" fmla="*/ 506928 w 712982"/>
                <a:gd name="connsiteY46" fmla="*/ 2272389 h 6858000"/>
                <a:gd name="connsiteX47" fmla="*/ 474122 w 712982"/>
                <a:gd name="connsiteY47" fmla="*/ 1983284 h 6858000"/>
                <a:gd name="connsiteX48" fmla="*/ 349180 w 712982"/>
                <a:gd name="connsiteY48" fmla="*/ 1510207 h 6858000"/>
                <a:gd name="connsiteX49" fmla="*/ 306451 w 712982"/>
                <a:gd name="connsiteY49" fmla="*/ 1430003 h 6858000"/>
                <a:gd name="connsiteX50" fmla="*/ 287747 w 712982"/>
                <a:gd name="connsiteY50" fmla="*/ 1336633 h 6858000"/>
                <a:gd name="connsiteX51" fmla="*/ 304326 w 712982"/>
                <a:gd name="connsiteY51" fmla="*/ 1298229 h 6858000"/>
                <a:gd name="connsiteX52" fmla="*/ 317671 w 712982"/>
                <a:gd name="connsiteY52" fmla="*/ 1136667 h 6858000"/>
                <a:gd name="connsiteX53" fmla="*/ 314959 w 712982"/>
                <a:gd name="connsiteY53" fmla="*/ 1106522 h 6858000"/>
                <a:gd name="connsiteX54" fmla="*/ 290675 w 712982"/>
                <a:gd name="connsiteY54" fmla="*/ 1004980 h 6858000"/>
                <a:gd name="connsiteX55" fmla="*/ 272712 w 712982"/>
                <a:gd name="connsiteY55" fmla="*/ 910357 h 6858000"/>
                <a:gd name="connsiteX56" fmla="*/ 270963 w 712982"/>
                <a:gd name="connsiteY56" fmla="*/ 667028 h 6858000"/>
                <a:gd name="connsiteX57" fmla="*/ 244986 w 712982"/>
                <a:gd name="connsiteY57" fmla="*/ 483131 h 6858000"/>
                <a:gd name="connsiteX58" fmla="*/ 241465 w 712982"/>
                <a:gd name="connsiteY58" fmla="*/ 397465 h 6858000"/>
                <a:gd name="connsiteX59" fmla="*/ 244890 w 712982"/>
                <a:gd name="connsiteY59" fmla="*/ 348507 h 6858000"/>
                <a:gd name="connsiteX60" fmla="*/ 293439 w 712982"/>
                <a:gd name="connsiteY60" fmla="*/ 233141 h 6858000"/>
                <a:gd name="connsiteX61" fmla="*/ 300513 w 712982"/>
                <a:gd name="connsiteY61" fmla="*/ 17206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82" h="6858000">
                  <a:moveTo>
                    <a:pt x="280560" y="0"/>
                  </a:moveTo>
                  <a:lnTo>
                    <a:pt x="712982" y="0"/>
                  </a:lnTo>
                  <a:lnTo>
                    <a:pt x="712982" y="6858000"/>
                  </a:lnTo>
                  <a:lnTo>
                    <a:pt x="372527" y="6858000"/>
                  </a:lnTo>
                  <a:lnTo>
                    <a:pt x="372901" y="6835810"/>
                  </a:lnTo>
                  <a:cubicBezTo>
                    <a:pt x="343741" y="6729822"/>
                    <a:pt x="373381" y="6623551"/>
                    <a:pt x="363017" y="6518145"/>
                  </a:cubicBezTo>
                  <a:cubicBezTo>
                    <a:pt x="358372" y="6470360"/>
                    <a:pt x="362468" y="6422202"/>
                    <a:pt x="310498" y="6393936"/>
                  </a:cubicBezTo>
                  <a:cubicBezTo>
                    <a:pt x="303659" y="6390296"/>
                    <a:pt x="304819" y="6368800"/>
                    <a:pt x="305420" y="6355564"/>
                  </a:cubicBezTo>
                  <a:cubicBezTo>
                    <a:pt x="306594" y="6326166"/>
                    <a:pt x="314451" y="6296329"/>
                    <a:pt x="311030" y="6267729"/>
                  </a:cubicBezTo>
                  <a:cubicBezTo>
                    <a:pt x="304253" y="6208466"/>
                    <a:pt x="293104" y="6149393"/>
                    <a:pt x="281440" y="6090959"/>
                  </a:cubicBezTo>
                  <a:cubicBezTo>
                    <a:pt x="276978" y="6068911"/>
                    <a:pt x="266829" y="6048361"/>
                    <a:pt x="258928" y="6026981"/>
                  </a:cubicBezTo>
                  <a:cubicBezTo>
                    <a:pt x="254416" y="6015184"/>
                    <a:pt x="244605" y="6003083"/>
                    <a:pt x="245105" y="5991615"/>
                  </a:cubicBezTo>
                  <a:cubicBezTo>
                    <a:pt x="248075" y="5925141"/>
                    <a:pt x="216651" y="5867990"/>
                    <a:pt x="197441" y="5807458"/>
                  </a:cubicBezTo>
                  <a:cubicBezTo>
                    <a:pt x="188523" y="5779456"/>
                    <a:pt x="171697" y="5754078"/>
                    <a:pt x="159115" y="5727356"/>
                  </a:cubicBezTo>
                  <a:cubicBezTo>
                    <a:pt x="155717" y="5720411"/>
                    <a:pt x="152517" y="5712566"/>
                    <a:pt x="152306" y="5705270"/>
                  </a:cubicBezTo>
                  <a:cubicBezTo>
                    <a:pt x="151252" y="5663532"/>
                    <a:pt x="151674" y="5621922"/>
                    <a:pt x="150939" y="5580441"/>
                  </a:cubicBezTo>
                  <a:cubicBezTo>
                    <a:pt x="150326" y="5542748"/>
                    <a:pt x="147369" y="5505023"/>
                    <a:pt x="187956" y="5482729"/>
                  </a:cubicBezTo>
                  <a:cubicBezTo>
                    <a:pt x="194324" y="5479395"/>
                    <a:pt x="198291" y="5470181"/>
                    <a:pt x="201902" y="5463053"/>
                  </a:cubicBezTo>
                  <a:cubicBezTo>
                    <a:pt x="257480" y="5353065"/>
                    <a:pt x="249730" y="5298303"/>
                    <a:pt x="168174" y="5205662"/>
                  </a:cubicBezTo>
                  <a:cubicBezTo>
                    <a:pt x="159805" y="5196040"/>
                    <a:pt x="152161" y="5174340"/>
                    <a:pt x="157186" y="5166766"/>
                  </a:cubicBezTo>
                  <a:cubicBezTo>
                    <a:pt x="198743" y="5102508"/>
                    <a:pt x="186477" y="5038579"/>
                    <a:pt x="163999" y="4972256"/>
                  </a:cubicBezTo>
                  <a:cubicBezTo>
                    <a:pt x="158020" y="4955056"/>
                    <a:pt x="155299" y="4930181"/>
                    <a:pt x="163388" y="4915833"/>
                  </a:cubicBezTo>
                  <a:cubicBezTo>
                    <a:pt x="200708" y="4847649"/>
                    <a:pt x="186907" y="4780374"/>
                    <a:pt x="166361" y="4712964"/>
                  </a:cubicBezTo>
                  <a:cubicBezTo>
                    <a:pt x="163165" y="4702485"/>
                    <a:pt x="150748" y="4690669"/>
                    <a:pt x="140122" y="4687152"/>
                  </a:cubicBezTo>
                  <a:cubicBezTo>
                    <a:pt x="102452" y="4674589"/>
                    <a:pt x="86917" y="4644970"/>
                    <a:pt x="73058" y="4611951"/>
                  </a:cubicBezTo>
                  <a:cubicBezTo>
                    <a:pt x="50686" y="4559957"/>
                    <a:pt x="25516" y="4509149"/>
                    <a:pt x="3979" y="4456771"/>
                  </a:cubicBezTo>
                  <a:cubicBezTo>
                    <a:pt x="-1236" y="4443877"/>
                    <a:pt x="-726" y="4427139"/>
                    <a:pt x="2091" y="4412781"/>
                  </a:cubicBezTo>
                  <a:cubicBezTo>
                    <a:pt x="11653" y="4363733"/>
                    <a:pt x="45382" y="4329603"/>
                    <a:pt x="75905" y="4292897"/>
                  </a:cubicBezTo>
                  <a:cubicBezTo>
                    <a:pt x="89361" y="4276787"/>
                    <a:pt x="97880" y="4255660"/>
                    <a:pt x="104434" y="4235333"/>
                  </a:cubicBezTo>
                  <a:cubicBezTo>
                    <a:pt x="121200" y="4182569"/>
                    <a:pt x="135523" y="4128901"/>
                    <a:pt x="151065" y="4075686"/>
                  </a:cubicBezTo>
                  <a:cubicBezTo>
                    <a:pt x="152552" y="4070549"/>
                    <a:pt x="157315" y="4065932"/>
                    <a:pt x="161243" y="4061695"/>
                  </a:cubicBezTo>
                  <a:cubicBezTo>
                    <a:pt x="202828" y="4019095"/>
                    <a:pt x="244731" y="3976753"/>
                    <a:pt x="286285" y="3933862"/>
                  </a:cubicBezTo>
                  <a:cubicBezTo>
                    <a:pt x="294168" y="3925683"/>
                    <a:pt x="299393" y="3914571"/>
                    <a:pt x="306926" y="3905847"/>
                  </a:cubicBezTo>
                  <a:cubicBezTo>
                    <a:pt x="317292" y="3893589"/>
                    <a:pt x="326766" y="3878502"/>
                    <a:pt x="340015" y="3871199"/>
                  </a:cubicBezTo>
                  <a:cubicBezTo>
                    <a:pt x="381725" y="3848490"/>
                    <a:pt x="396760" y="3812013"/>
                    <a:pt x="400111" y="3767743"/>
                  </a:cubicBezTo>
                  <a:cubicBezTo>
                    <a:pt x="403294" y="3727294"/>
                    <a:pt x="405323" y="3686973"/>
                    <a:pt x="409694" y="3646690"/>
                  </a:cubicBezTo>
                  <a:cubicBezTo>
                    <a:pt x="414852" y="3597538"/>
                    <a:pt x="420910" y="3548579"/>
                    <a:pt x="428447" y="3499752"/>
                  </a:cubicBezTo>
                  <a:cubicBezTo>
                    <a:pt x="431696" y="3478619"/>
                    <a:pt x="435683" y="3456228"/>
                    <a:pt x="445033" y="3437349"/>
                  </a:cubicBezTo>
                  <a:cubicBezTo>
                    <a:pt x="470858" y="3384475"/>
                    <a:pt x="486179" y="3329236"/>
                    <a:pt x="471431" y="3272018"/>
                  </a:cubicBezTo>
                  <a:cubicBezTo>
                    <a:pt x="459682" y="3226180"/>
                    <a:pt x="472474" y="3185267"/>
                    <a:pt x="495919" y="3153432"/>
                  </a:cubicBezTo>
                  <a:cubicBezTo>
                    <a:pt x="538461" y="3095505"/>
                    <a:pt x="521296" y="3040311"/>
                    <a:pt x="499541" y="2985907"/>
                  </a:cubicBezTo>
                  <a:cubicBezTo>
                    <a:pt x="488276" y="2957871"/>
                    <a:pt x="486838" y="2934028"/>
                    <a:pt x="491640" y="2905697"/>
                  </a:cubicBezTo>
                  <a:cubicBezTo>
                    <a:pt x="502898" y="2840071"/>
                    <a:pt x="547705" y="2792141"/>
                    <a:pt x="586592" y="2746325"/>
                  </a:cubicBezTo>
                  <a:cubicBezTo>
                    <a:pt x="619786" y="2707275"/>
                    <a:pt x="636305" y="2665661"/>
                    <a:pt x="647211" y="2620857"/>
                  </a:cubicBezTo>
                  <a:cubicBezTo>
                    <a:pt x="661216" y="2564298"/>
                    <a:pt x="648982" y="2522027"/>
                    <a:pt x="598120" y="2501248"/>
                  </a:cubicBezTo>
                  <a:cubicBezTo>
                    <a:pt x="583733" y="2495506"/>
                    <a:pt x="566431" y="2484521"/>
                    <a:pt x="560897" y="2471368"/>
                  </a:cubicBezTo>
                  <a:cubicBezTo>
                    <a:pt x="533469" y="2407931"/>
                    <a:pt x="496686" y="2344634"/>
                    <a:pt x="506928" y="2272389"/>
                  </a:cubicBezTo>
                  <a:cubicBezTo>
                    <a:pt x="520879" y="2172517"/>
                    <a:pt x="509052" y="2077807"/>
                    <a:pt x="474122" y="1983284"/>
                  </a:cubicBezTo>
                  <a:cubicBezTo>
                    <a:pt x="417537" y="1829959"/>
                    <a:pt x="358639" y="1676886"/>
                    <a:pt x="349180" y="1510207"/>
                  </a:cubicBezTo>
                  <a:cubicBezTo>
                    <a:pt x="347619" y="1482573"/>
                    <a:pt x="326399" y="1451821"/>
                    <a:pt x="306451" y="1430003"/>
                  </a:cubicBezTo>
                  <a:cubicBezTo>
                    <a:pt x="268511" y="1388202"/>
                    <a:pt x="266127" y="1390512"/>
                    <a:pt x="287747" y="1336633"/>
                  </a:cubicBezTo>
                  <a:cubicBezTo>
                    <a:pt x="293070" y="1323756"/>
                    <a:pt x="295470" y="1308272"/>
                    <a:pt x="304326" y="1298229"/>
                  </a:cubicBezTo>
                  <a:cubicBezTo>
                    <a:pt x="349361" y="1247057"/>
                    <a:pt x="331041" y="1191986"/>
                    <a:pt x="317671" y="1136667"/>
                  </a:cubicBezTo>
                  <a:cubicBezTo>
                    <a:pt x="315148" y="1126990"/>
                    <a:pt x="311827" y="1115354"/>
                    <a:pt x="314959" y="1106522"/>
                  </a:cubicBezTo>
                  <a:cubicBezTo>
                    <a:pt x="329032" y="1066641"/>
                    <a:pt x="319157" y="1035231"/>
                    <a:pt x="290675" y="1004980"/>
                  </a:cubicBezTo>
                  <a:cubicBezTo>
                    <a:pt x="266138" y="978690"/>
                    <a:pt x="249805" y="947108"/>
                    <a:pt x="272712" y="910357"/>
                  </a:cubicBezTo>
                  <a:cubicBezTo>
                    <a:pt x="323486" y="828702"/>
                    <a:pt x="317578" y="747981"/>
                    <a:pt x="270963" y="667028"/>
                  </a:cubicBezTo>
                  <a:cubicBezTo>
                    <a:pt x="237707" y="609204"/>
                    <a:pt x="225082" y="549995"/>
                    <a:pt x="244986" y="483131"/>
                  </a:cubicBezTo>
                  <a:cubicBezTo>
                    <a:pt x="252708" y="457408"/>
                    <a:pt x="242285" y="426353"/>
                    <a:pt x="241465" y="397465"/>
                  </a:cubicBezTo>
                  <a:cubicBezTo>
                    <a:pt x="240850" y="381142"/>
                    <a:pt x="239176" y="363176"/>
                    <a:pt x="244890" y="348507"/>
                  </a:cubicBezTo>
                  <a:cubicBezTo>
                    <a:pt x="259350" y="309454"/>
                    <a:pt x="279299" y="272445"/>
                    <a:pt x="293439" y="233141"/>
                  </a:cubicBezTo>
                  <a:cubicBezTo>
                    <a:pt x="300152" y="214256"/>
                    <a:pt x="302437" y="192349"/>
                    <a:pt x="300513" y="172069"/>
                  </a:cubicBez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97B054CB-4DA3-4EDD-B196-A5DDD1E4E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79015" y="0"/>
              <a:ext cx="712985" cy="6858000"/>
            </a:xfrm>
            <a:custGeom>
              <a:avLst/>
              <a:gdLst>
                <a:gd name="connsiteX0" fmla="*/ 280560 w 712985"/>
                <a:gd name="connsiteY0" fmla="*/ 0 h 6858000"/>
                <a:gd name="connsiteX1" fmla="*/ 712985 w 712985"/>
                <a:gd name="connsiteY1" fmla="*/ 0 h 6858000"/>
                <a:gd name="connsiteX2" fmla="*/ 712985 w 712985"/>
                <a:gd name="connsiteY2" fmla="*/ 6858000 h 6858000"/>
                <a:gd name="connsiteX3" fmla="*/ 372527 w 712985"/>
                <a:gd name="connsiteY3" fmla="*/ 6858000 h 6858000"/>
                <a:gd name="connsiteX4" fmla="*/ 372901 w 712985"/>
                <a:gd name="connsiteY4" fmla="*/ 6835810 h 6858000"/>
                <a:gd name="connsiteX5" fmla="*/ 363017 w 712985"/>
                <a:gd name="connsiteY5" fmla="*/ 6518145 h 6858000"/>
                <a:gd name="connsiteX6" fmla="*/ 310498 w 712985"/>
                <a:gd name="connsiteY6" fmla="*/ 6393936 h 6858000"/>
                <a:gd name="connsiteX7" fmla="*/ 305420 w 712985"/>
                <a:gd name="connsiteY7" fmla="*/ 6355564 h 6858000"/>
                <a:gd name="connsiteX8" fmla="*/ 311030 w 712985"/>
                <a:gd name="connsiteY8" fmla="*/ 6267729 h 6858000"/>
                <a:gd name="connsiteX9" fmla="*/ 281440 w 712985"/>
                <a:gd name="connsiteY9" fmla="*/ 6090959 h 6858000"/>
                <a:gd name="connsiteX10" fmla="*/ 258928 w 712985"/>
                <a:gd name="connsiteY10" fmla="*/ 6026981 h 6858000"/>
                <a:gd name="connsiteX11" fmla="*/ 245105 w 712985"/>
                <a:gd name="connsiteY11" fmla="*/ 5991615 h 6858000"/>
                <a:gd name="connsiteX12" fmla="*/ 197441 w 712985"/>
                <a:gd name="connsiteY12" fmla="*/ 5807458 h 6858000"/>
                <a:gd name="connsiteX13" fmla="*/ 159115 w 712985"/>
                <a:gd name="connsiteY13" fmla="*/ 5727356 h 6858000"/>
                <a:gd name="connsiteX14" fmla="*/ 152306 w 712985"/>
                <a:gd name="connsiteY14" fmla="*/ 5705270 h 6858000"/>
                <a:gd name="connsiteX15" fmla="*/ 150939 w 712985"/>
                <a:gd name="connsiteY15" fmla="*/ 5580441 h 6858000"/>
                <a:gd name="connsiteX16" fmla="*/ 187956 w 712985"/>
                <a:gd name="connsiteY16" fmla="*/ 5482729 h 6858000"/>
                <a:gd name="connsiteX17" fmla="*/ 201902 w 712985"/>
                <a:gd name="connsiteY17" fmla="*/ 5463053 h 6858000"/>
                <a:gd name="connsiteX18" fmla="*/ 168174 w 712985"/>
                <a:gd name="connsiteY18" fmla="*/ 5205662 h 6858000"/>
                <a:gd name="connsiteX19" fmla="*/ 157186 w 712985"/>
                <a:gd name="connsiteY19" fmla="*/ 5166766 h 6858000"/>
                <a:gd name="connsiteX20" fmla="*/ 163999 w 712985"/>
                <a:gd name="connsiteY20" fmla="*/ 4972256 h 6858000"/>
                <a:gd name="connsiteX21" fmla="*/ 163388 w 712985"/>
                <a:gd name="connsiteY21" fmla="*/ 4915833 h 6858000"/>
                <a:gd name="connsiteX22" fmla="*/ 166361 w 712985"/>
                <a:gd name="connsiteY22" fmla="*/ 4712964 h 6858000"/>
                <a:gd name="connsiteX23" fmla="*/ 140122 w 712985"/>
                <a:gd name="connsiteY23" fmla="*/ 4687152 h 6858000"/>
                <a:gd name="connsiteX24" fmla="*/ 73058 w 712985"/>
                <a:gd name="connsiteY24" fmla="*/ 4611951 h 6858000"/>
                <a:gd name="connsiteX25" fmla="*/ 3979 w 712985"/>
                <a:gd name="connsiteY25" fmla="*/ 4456771 h 6858000"/>
                <a:gd name="connsiteX26" fmla="*/ 2091 w 712985"/>
                <a:gd name="connsiteY26" fmla="*/ 4412781 h 6858000"/>
                <a:gd name="connsiteX27" fmla="*/ 75905 w 712985"/>
                <a:gd name="connsiteY27" fmla="*/ 4292897 h 6858000"/>
                <a:gd name="connsiteX28" fmla="*/ 104434 w 712985"/>
                <a:gd name="connsiteY28" fmla="*/ 4235333 h 6858000"/>
                <a:gd name="connsiteX29" fmla="*/ 151065 w 712985"/>
                <a:gd name="connsiteY29" fmla="*/ 4075686 h 6858000"/>
                <a:gd name="connsiteX30" fmla="*/ 161243 w 712985"/>
                <a:gd name="connsiteY30" fmla="*/ 4061695 h 6858000"/>
                <a:gd name="connsiteX31" fmla="*/ 286285 w 712985"/>
                <a:gd name="connsiteY31" fmla="*/ 3933862 h 6858000"/>
                <a:gd name="connsiteX32" fmla="*/ 306926 w 712985"/>
                <a:gd name="connsiteY32" fmla="*/ 3905847 h 6858000"/>
                <a:gd name="connsiteX33" fmla="*/ 340015 w 712985"/>
                <a:gd name="connsiteY33" fmla="*/ 3871199 h 6858000"/>
                <a:gd name="connsiteX34" fmla="*/ 400111 w 712985"/>
                <a:gd name="connsiteY34" fmla="*/ 3767743 h 6858000"/>
                <a:gd name="connsiteX35" fmla="*/ 409694 w 712985"/>
                <a:gd name="connsiteY35" fmla="*/ 3646690 h 6858000"/>
                <a:gd name="connsiteX36" fmla="*/ 428447 w 712985"/>
                <a:gd name="connsiteY36" fmla="*/ 3499752 h 6858000"/>
                <a:gd name="connsiteX37" fmla="*/ 445033 w 712985"/>
                <a:gd name="connsiteY37" fmla="*/ 3437349 h 6858000"/>
                <a:gd name="connsiteX38" fmla="*/ 471431 w 712985"/>
                <a:gd name="connsiteY38" fmla="*/ 3272018 h 6858000"/>
                <a:gd name="connsiteX39" fmla="*/ 495919 w 712985"/>
                <a:gd name="connsiteY39" fmla="*/ 3153432 h 6858000"/>
                <a:gd name="connsiteX40" fmla="*/ 499541 w 712985"/>
                <a:gd name="connsiteY40" fmla="*/ 2985907 h 6858000"/>
                <a:gd name="connsiteX41" fmla="*/ 491640 w 712985"/>
                <a:gd name="connsiteY41" fmla="*/ 2905697 h 6858000"/>
                <a:gd name="connsiteX42" fmla="*/ 586592 w 712985"/>
                <a:gd name="connsiteY42" fmla="*/ 2746325 h 6858000"/>
                <a:gd name="connsiteX43" fmla="*/ 647211 w 712985"/>
                <a:gd name="connsiteY43" fmla="*/ 2620857 h 6858000"/>
                <a:gd name="connsiteX44" fmla="*/ 598120 w 712985"/>
                <a:gd name="connsiteY44" fmla="*/ 2501248 h 6858000"/>
                <a:gd name="connsiteX45" fmla="*/ 560897 w 712985"/>
                <a:gd name="connsiteY45" fmla="*/ 2471368 h 6858000"/>
                <a:gd name="connsiteX46" fmla="*/ 506928 w 712985"/>
                <a:gd name="connsiteY46" fmla="*/ 2272389 h 6858000"/>
                <a:gd name="connsiteX47" fmla="*/ 474122 w 712985"/>
                <a:gd name="connsiteY47" fmla="*/ 1983284 h 6858000"/>
                <a:gd name="connsiteX48" fmla="*/ 349180 w 712985"/>
                <a:gd name="connsiteY48" fmla="*/ 1510207 h 6858000"/>
                <a:gd name="connsiteX49" fmla="*/ 306451 w 712985"/>
                <a:gd name="connsiteY49" fmla="*/ 1430003 h 6858000"/>
                <a:gd name="connsiteX50" fmla="*/ 287747 w 712985"/>
                <a:gd name="connsiteY50" fmla="*/ 1336633 h 6858000"/>
                <a:gd name="connsiteX51" fmla="*/ 304326 w 712985"/>
                <a:gd name="connsiteY51" fmla="*/ 1298229 h 6858000"/>
                <a:gd name="connsiteX52" fmla="*/ 317671 w 712985"/>
                <a:gd name="connsiteY52" fmla="*/ 1136667 h 6858000"/>
                <a:gd name="connsiteX53" fmla="*/ 314959 w 712985"/>
                <a:gd name="connsiteY53" fmla="*/ 1106522 h 6858000"/>
                <a:gd name="connsiteX54" fmla="*/ 290675 w 712985"/>
                <a:gd name="connsiteY54" fmla="*/ 1004980 h 6858000"/>
                <a:gd name="connsiteX55" fmla="*/ 272712 w 712985"/>
                <a:gd name="connsiteY55" fmla="*/ 910357 h 6858000"/>
                <a:gd name="connsiteX56" fmla="*/ 270963 w 712985"/>
                <a:gd name="connsiteY56" fmla="*/ 667028 h 6858000"/>
                <a:gd name="connsiteX57" fmla="*/ 244986 w 712985"/>
                <a:gd name="connsiteY57" fmla="*/ 483131 h 6858000"/>
                <a:gd name="connsiteX58" fmla="*/ 241465 w 712985"/>
                <a:gd name="connsiteY58" fmla="*/ 397465 h 6858000"/>
                <a:gd name="connsiteX59" fmla="*/ 244890 w 712985"/>
                <a:gd name="connsiteY59" fmla="*/ 348507 h 6858000"/>
                <a:gd name="connsiteX60" fmla="*/ 293439 w 712985"/>
                <a:gd name="connsiteY60" fmla="*/ 233141 h 6858000"/>
                <a:gd name="connsiteX61" fmla="*/ 300513 w 712985"/>
                <a:gd name="connsiteY61" fmla="*/ 17206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85" h="6858000">
                  <a:moveTo>
                    <a:pt x="280560" y="0"/>
                  </a:moveTo>
                  <a:lnTo>
                    <a:pt x="712985" y="0"/>
                  </a:lnTo>
                  <a:lnTo>
                    <a:pt x="712985" y="6858000"/>
                  </a:lnTo>
                  <a:lnTo>
                    <a:pt x="372527" y="6858000"/>
                  </a:lnTo>
                  <a:lnTo>
                    <a:pt x="372901" y="6835810"/>
                  </a:lnTo>
                  <a:cubicBezTo>
                    <a:pt x="343741" y="6729822"/>
                    <a:pt x="373381" y="6623551"/>
                    <a:pt x="363017" y="6518145"/>
                  </a:cubicBezTo>
                  <a:cubicBezTo>
                    <a:pt x="358372" y="6470360"/>
                    <a:pt x="362468" y="6422202"/>
                    <a:pt x="310498" y="6393936"/>
                  </a:cubicBezTo>
                  <a:cubicBezTo>
                    <a:pt x="303659" y="6390296"/>
                    <a:pt x="304819" y="6368800"/>
                    <a:pt x="305420" y="6355564"/>
                  </a:cubicBezTo>
                  <a:cubicBezTo>
                    <a:pt x="306594" y="6326166"/>
                    <a:pt x="314451" y="6296329"/>
                    <a:pt x="311030" y="6267729"/>
                  </a:cubicBezTo>
                  <a:cubicBezTo>
                    <a:pt x="304253" y="6208466"/>
                    <a:pt x="293104" y="6149393"/>
                    <a:pt x="281440" y="6090959"/>
                  </a:cubicBezTo>
                  <a:cubicBezTo>
                    <a:pt x="276978" y="6068911"/>
                    <a:pt x="266829" y="6048361"/>
                    <a:pt x="258928" y="6026981"/>
                  </a:cubicBezTo>
                  <a:cubicBezTo>
                    <a:pt x="254416" y="6015184"/>
                    <a:pt x="244605" y="6003083"/>
                    <a:pt x="245105" y="5991615"/>
                  </a:cubicBezTo>
                  <a:cubicBezTo>
                    <a:pt x="248075" y="5925141"/>
                    <a:pt x="216651" y="5867990"/>
                    <a:pt x="197441" y="5807458"/>
                  </a:cubicBezTo>
                  <a:cubicBezTo>
                    <a:pt x="188523" y="5779456"/>
                    <a:pt x="171697" y="5754078"/>
                    <a:pt x="159115" y="5727356"/>
                  </a:cubicBezTo>
                  <a:cubicBezTo>
                    <a:pt x="155717" y="5720411"/>
                    <a:pt x="152517" y="5712566"/>
                    <a:pt x="152306" y="5705270"/>
                  </a:cubicBezTo>
                  <a:cubicBezTo>
                    <a:pt x="151252" y="5663532"/>
                    <a:pt x="151674" y="5621922"/>
                    <a:pt x="150939" y="5580441"/>
                  </a:cubicBezTo>
                  <a:cubicBezTo>
                    <a:pt x="150326" y="5542748"/>
                    <a:pt x="147369" y="5505023"/>
                    <a:pt x="187956" y="5482729"/>
                  </a:cubicBezTo>
                  <a:cubicBezTo>
                    <a:pt x="194324" y="5479395"/>
                    <a:pt x="198291" y="5470181"/>
                    <a:pt x="201902" y="5463053"/>
                  </a:cubicBezTo>
                  <a:cubicBezTo>
                    <a:pt x="257480" y="5353065"/>
                    <a:pt x="249730" y="5298303"/>
                    <a:pt x="168174" y="5205662"/>
                  </a:cubicBezTo>
                  <a:cubicBezTo>
                    <a:pt x="159805" y="5196040"/>
                    <a:pt x="152161" y="5174340"/>
                    <a:pt x="157186" y="5166766"/>
                  </a:cubicBezTo>
                  <a:cubicBezTo>
                    <a:pt x="198743" y="5102508"/>
                    <a:pt x="186477" y="5038579"/>
                    <a:pt x="163999" y="4972256"/>
                  </a:cubicBezTo>
                  <a:cubicBezTo>
                    <a:pt x="158020" y="4955056"/>
                    <a:pt x="155299" y="4930181"/>
                    <a:pt x="163388" y="4915833"/>
                  </a:cubicBezTo>
                  <a:cubicBezTo>
                    <a:pt x="200708" y="4847649"/>
                    <a:pt x="186907" y="4780374"/>
                    <a:pt x="166361" y="4712964"/>
                  </a:cubicBezTo>
                  <a:cubicBezTo>
                    <a:pt x="163165" y="4702485"/>
                    <a:pt x="150748" y="4690669"/>
                    <a:pt x="140122" y="4687152"/>
                  </a:cubicBezTo>
                  <a:cubicBezTo>
                    <a:pt x="102452" y="4674589"/>
                    <a:pt x="86917" y="4644970"/>
                    <a:pt x="73058" y="4611951"/>
                  </a:cubicBezTo>
                  <a:cubicBezTo>
                    <a:pt x="50686" y="4559957"/>
                    <a:pt x="25516" y="4509149"/>
                    <a:pt x="3979" y="4456771"/>
                  </a:cubicBezTo>
                  <a:cubicBezTo>
                    <a:pt x="-1236" y="4443877"/>
                    <a:pt x="-726" y="4427139"/>
                    <a:pt x="2091" y="4412781"/>
                  </a:cubicBezTo>
                  <a:cubicBezTo>
                    <a:pt x="11653" y="4363733"/>
                    <a:pt x="45382" y="4329603"/>
                    <a:pt x="75905" y="4292897"/>
                  </a:cubicBezTo>
                  <a:cubicBezTo>
                    <a:pt x="89361" y="4276787"/>
                    <a:pt x="97880" y="4255660"/>
                    <a:pt x="104434" y="4235333"/>
                  </a:cubicBezTo>
                  <a:cubicBezTo>
                    <a:pt x="121200" y="4182569"/>
                    <a:pt x="135523" y="4128901"/>
                    <a:pt x="151065" y="4075686"/>
                  </a:cubicBezTo>
                  <a:cubicBezTo>
                    <a:pt x="152552" y="4070549"/>
                    <a:pt x="157315" y="4065932"/>
                    <a:pt x="161243" y="4061695"/>
                  </a:cubicBezTo>
                  <a:cubicBezTo>
                    <a:pt x="202828" y="4019095"/>
                    <a:pt x="244731" y="3976753"/>
                    <a:pt x="286285" y="3933862"/>
                  </a:cubicBezTo>
                  <a:cubicBezTo>
                    <a:pt x="294168" y="3925683"/>
                    <a:pt x="299393" y="3914571"/>
                    <a:pt x="306926" y="3905847"/>
                  </a:cubicBezTo>
                  <a:cubicBezTo>
                    <a:pt x="317292" y="3893589"/>
                    <a:pt x="326766" y="3878502"/>
                    <a:pt x="340015" y="3871199"/>
                  </a:cubicBezTo>
                  <a:cubicBezTo>
                    <a:pt x="381725" y="3848490"/>
                    <a:pt x="396760" y="3812013"/>
                    <a:pt x="400111" y="3767743"/>
                  </a:cubicBezTo>
                  <a:cubicBezTo>
                    <a:pt x="403294" y="3727294"/>
                    <a:pt x="405323" y="3686973"/>
                    <a:pt x="409694" y="3646690"/>
                  </a:cubicBezTo>
                  <a:cubicBezTo>
                    <a:pt x="414852" y="3597538"/>
                    <a:pt x="420910" y="3548579"/>
                    <a:pt x="428447" y="3499752"/>
                  </a:cubicBezTo>
                  <a:cubicBezTo>
                    <a:pt x="431696" y="3478619"/>
                    <a:pt x="435683" y="3456228"/>
                    <a:pt x="445033" y="3437349"/>
                  </a:cubicBezTo>
                  <a:cubicBezTo>
                    <a:pt x="470858" y="3384475"/>
                    <a:pt x="486179" y="3329236"/>
                    <a:pt x="471431" y="3272018"/>
                  </a:cubicBezTo>
                  <a:cubicBezTo>
                    <a:pt x="459682" y="3226180"/>
                    <a:pt x="472474" y="3185267"/>
                    <a:pt x="495919" y="3153432"/>
                  </a:cubicBezTo>
                  <a:cubicBezTo>
                    <a:pt x="538461" y="3095505"/>
                    <a:pt x="521296" y="3040311"/>
                    <a:pt x="499541" y="2985907"/>
                  </a:cubicBezTo>
                  <a:cubicBezTo>
                    <a:pt x="488276" y="2957871"/>
                    <a:pt x="486838" y="2934028"/>
                    <a:pt x="491640" y="2905697"/>
                  </a:cubicBezTo>
                  <a:cubicBezTo>
                    <a:pt x="502898" y="2840071"/>
                    <a:pt x="547705" y="2792141"/>
                    <a:pt x="586592" y="2746325"/>
                  </a:cubicBezTo>
                  <a:cubicBezTo>
                    <a:pt x="619786" y="2707275"/>
                    <a:pt x="636305" y="2665661"/>
                    <a:pt x="647211" y="2620857"/>
                  </a:cubicBezTo>
                  <a:cubicBezTo>
                    <a:pt x="661216" y="2564298"/>
                    <a:pt x="648982" y="2522027"/>
                    <a:pt x="598120" y="2501248"/>
                  </a:cubicBezTo>
                  <a:cubicBezTo>
                    <a:pt x="583733" y="2495506"/>
                    <a:pt x="566431" y="2484521"/>
                    <a:pt x="560897" y="2471368"/>
                  </a:cubicBezTo>
                  <a:cubicBezTo>
                    <a:pt x="533469" y="2407931"/>
                    <a:pt x="496686" y="2344634"/>
                    <a:pt x="506928" y="2272389"/>
                  </a:cubicBezTo>
                  <a:cubicBezTo>
                    <a:pt x="520879" y="2172517"/>
                    <a:pt x="509052" y="2077807"/>
                    <a:pt x="474122" y="1983284"/>
                  </a:cubicBezTo>
                  <a:cubicBezTo>
                    <a:pt x="417537" y="1829959"/>
                    <a:pt x="358639" y="1676886"/>
                    <a:pt x="349180" y="1510207"/>
                  </a:cubicBezTo>
                  <a:cubicBezTo>
                    <a:pt x="347619" y="1482573"/>
                    <a:pt x="326399" y="1451821"/>
                    <a:pt x="306451" y="1430003"/>
                  </a:cubicBezTo>
                  <a:cubicBezTo>
                    <a:pt x="268511" y="1388202"/>
                    <a:pt x="266127" y="1390512"/>
                    <a:pt x="287747" y="1336633"/>
                  </a:cubicBezTo>
                  <a:cubicBezTo>
                    <a:pt x="293070" y="1323756"/>
                    <a:pt x="295470" y="1308272"/>
                    <a:pt x="304326" y="1298229"/>
                  </a:cubicBezTo>
                  <a:cubicBezTo>
                    <a:pt x="349361" y="1247057"/>
                    <a:pt x="331041" y="1191986"/>
                    <a:pt x="317671" y="1136667"/>
                  </a:cubicBezTo>
                  <a:cubicBezTo>
                    <a:pt x="315148" y="1126990"/>
                    <a:pt x="311827" y="1115354"/>
                    <a:pt x="314959" y="1106522"/>
                  </a:cubicBezTo>
                  <a:cubicBezTo>
                    <a:pt x="329032" y="1066641"/>
                    <a:pt x="319157" y="1035231"/>
                    <a:pt x="290675" y="1004980"/>
                  </a:cubicBezTo>
                  <a:cubicBezTo>
                    <a:pt x="266138" y="978690"/>
                    <a:pt x="249805" y="947108"/>
                    <a:pt x="272712" y="910357"/>
                  </a:cubicBezTo>
                  <a:cubicBezTo>
                    <a:pt x="323486" y="828702"/>
                    <a:pt x="317578" y="747981"/>
                    <a:pt x="270963" y="667028"/>
                  </a:cubicBezTo>
                  <a:cubicBezTo>
                    <a:pt x="237707" y="609204"/>
                    <a:pt x="225082" y="549995"/>
                    <a:pt x="244986" y="483131"/>
                  </a:cubicBezTo>
                  <a:cubicBezTo>
                    <a:pt x="252708" y="457408"/>
                    <a:pt x="242285" y="426353"/>
                    <a:pt x="241465" y="397465"/>
                  </a:cubicBezTo>
                  <a:cubicBezTo>
                    <a:pt x="240850" y="381142"/>
                    <a:pt x="239176" y="363176"/>
                    <a:pt x="244890" y="348507"/>
                  </a:cubicBezTo>
                  <a:cubicBezTo>
                    <a:pt x="259350" y="309454"/>
                    <a:pt x="279299" y="272445"/>
                    <a:pt x="293439" y="233141"/>
                  </a:cubicBezTo>
                  <a:cubicBezTo>
                    <a:pt x="300152" y="214256"/>
                    <a:pt x="302437" y="192349"/>
                    <a:pt x="300513" y="172069"/>
                  </a:cubicBezTo>
                  <a:close/>
                </a:path>
              </a:pathLst>
            </a:custGeom>
            <a:blipFill>
              <a:blip r:embed="rId3">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 name="TextBox 4">
            <a:extLst>
              <a:ext uri="{FF2B5EF4-FFF2-40B4-BE49-F238E27FC236}">
                <a16:creationId xmlns:a16="http://schemas.microsoft.com/office/drawing/2014/main" id="{EFEE263C-796E-9186-2515-0398E841093A}"/>
              </a:ext>
            </a:extLst>
          </p:cNvPr>
          <p:cNvSpPr txBox="1"/>
          <p:nvPr/>
        </p:nvSpPr>
        <p:spPr>
          <a:xfrm>
            <a:off x="4769124" y="2517538"/>
            <a:ext cx="1940767" cy="3693319"/>
          </a:xfrm>
          <a:prstGeom prst="rect">
            <a:avLst/>
          </a:prstGeom>
          <a:noFill/>
        </p:spPr>
        <p:txBody>
          <a:bodyPr wrap="square" rtlCol="0">
            <a:spAutoFit/>
          </a:bodyPr>
          <a:lstStyle/>
          <a:p>
            <a:pPr algn="ctr"/>
            <a:r>
              <a:rPr lang="en-US" dirty="0"/>
              <a:t>Active </a:t>
            </a:r>
          </a:p>
          <a:p>
            <a:pPr marL="285750" indent="-285750">
              <a:buFont typeface="Arial" panose="020B0604020202020204" pitchFamily="34" charset="0"/>
              <a:buChar char="•"/>
            </a:pPr>
            <a:r>
              <a:rPr lang="en-US" dirty="0"/>
              <a:t>A medical device that relies on electrical energy or any source of power other than directly generated by the human body or gravity</a:t>
            </a:r>
          </a:p>
          <a:p>
            <a:pPr marL="285750" indent="-285750">
              <a:buFont typeface="Arial" panose="020B0604020202020204" pitchFamily="34" charset="0"/>
              <a:buChar char="•"/>
            </a:pPr>
            <a:r>
              <a:rPr lang="en-US" dirty="0"/>
              <a:t>(AIMD) </a:t>
            </a:r>
          </a:p>
        </p:txBody>
      </p:sp>
      <p:sp>
        <p:nvSpPr>
          <p:cNvPr id="8" name="TextBox 7">
            <a:extLst>
              <a:ext uri="{FF2B5EF4-FFF2-40B4-BE49-F238E27FC236}">
                <a16:creationId xmlns:a16="http://schemas.microsoft.com/office/drawing/2014/main" id="{2EA0A8E3-7778-6FFF-52A4-FF714D427CF4}"/>
              </a:ext>
            </a:extLst>
          </p:cNvPr>
          <p:cNvSpPr txBox="1"/>
          <p:nvPr/>
        </p:nvSpPr>
        <p:spPr>
          <a:xfrm>
            <a:off x="7271657" y="2517538"/>
            <a:ext cx="2231677" cy="3139321"/>
          </a:xfrm>
          <a:prstGeom prst="rect">
            <a:avLst/>
          </a:prstGeom>
          <a:noFill/>
        </p:spPr>
        <p:txBody>
          <a:bodyPr wrap="square" rtlCol="0">
            <a:spAutoFit/>
          </a:bodyPr>
          <a:lstStyle/>
          <a:p>
            <a:pPr algn="ctr"/>
            <a:r>
              <a:rPr lang="en-US" dirty="0"/>
              <a:t>Passive</a:t>
            </a:r>
          </a:p>
          <a:p>
            <a:pPr marL="285750" indent="-285750">
              <a:buFont typeface="Arial" panose="020B0604020202020204" pitchFamily="34" charset="0"/>
              <a:buChar char="•"/>
            </a:pPr>
            <a:r>
              <a:rPr lang="en-US" dirty="0"/>
              <a:t>An implant that can serve its function without the supply of any source of power other than directly generated by human body or gravity</a:t>
            </a:r>
          </a:p>
          <a:p>
            <a:pPr marL="285750" indent="-285750">
              <a:buFont typeface="Arial" panose="020B0604020202020204" pitchFamily="34" charset="0"/>
              <a:buChar char="•"/>
            </a:pPr>
            <a:r>
              <a:rPr lang="en-US" dirty="0"/>
              <a:t>(PMD)</a:t>
            </a:r>
          </a:p>
        </p:txBody>
      </p:sp>
    </p:spTree>
    <p:extLst>
      <p:ext uri="{BB962C8B-B14F-4D97-AF65-F5344CB8AC3E}">
        <p14:creationId xmlns:p14="http://schemas.microsoft.com/office/powerpoint/2010/main" val="4140667949"/>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ins in a map">
            <a:extLst>
              <a:ext uri="{FF2B5EF4-FFF2-40B4-BE49-F238E27FC236}">
                <a16:creationId xmlns:a16="http://schemas.microsoft.com/office/drawing/2014/main" id="{94A8D18A-5885-C0CD-030E-75F1360035C4}"/>
              </a:ext>
            </a:extLst>
          </p:cNvPr>
          <p:cNvPicPr>
            <a:picLocks noChangeAspect="1"/>
          </p:cNvPicPr>
          <p:nvPr/>
        </p:nvPicPr>
        <p:blipFill rotWithShape="1">
          <a:blip r:embed="rId2">
            <a:alphaModFix amt="35000"/>
          </a:blip>
          <a:srcRect t="9272" b="6458"/>
          <a:stretch/>
        </p:blipFill>
        <p:spPr>
          <a:xfrm>
            <a:off x="20" y="1"/>
            <a:ext cx="12191980" cy="6857999"/>
          </a:xfrm>
          <a:prstGeom prst="rect">
            <a:avLst/>
          </a:prstGeom>
        </p:spPr>
      </p:pic>
      <p:sp>
        <p:nvSpPr>
          <p:cNvPr id="2" name="Title 1">
            <a:extLst>
              <a:ext uri="{FF2B5EF4-FFF2-40B4-BE49-F238E27FC236}">
                <a16:creationId xmlns:a16="http://schemas.microsoft.com/office/drawing/2014/main" id="{74315C33-F952-A85D-5020-9A617955883A}"/>
              </a:ext>
            </a:extLst>
          </p:cNvPr>
          <p:cNvSpPr>
            <a:spLocks noGrp="1"/>
          </p:cNvSpPr>
          <p:nvPr>
            <p:ph type="title"/>
          </p:nvPr>
        </p:nvSpPr>
        <p:spPr>
          <a:xfrm>
            <a:off x="838201" y="1065862"/>
            <a:ext cx="3313164" cy="4726276"/>
          </a:xfrm>
        </p:spPr>
        <p:txBody>
          <a:bodyPr>
            <a:normAutofit/>
          </a:bodyPr>
          <a:lstStyle/>
          <a:p>
            <a:pPr algn="r"/>
            <a:r>
              <a:rPr lang="en-US" sz="4000">
                <a:solidFill>
                  <a:srgbClr val="FFFFFF"/>
                </a:solidFill>
              </a:rPr>
              <a:t>Analysis</a:t>
            </a:r>
          </a:p>
        </p:txBody>
      </p:sp>
      <p:cxnSp>
        <p:nvCxnSpPr>
          <p:cNvPr id="20" name="Straight Connector 19">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FAF79D5-3B0C-D0CE-28A6-CA0943524961}"/>
              </a:ext>
            </a:extLst>
          </p:cNvPr>
          <p:cNvSpPr>
            <a:spLocks noGrp="1"/>
          </p:cNvSpPr>
          <p:nvPr>
            <p:ph idx="1"/>
          </p:nvPr>
        </p:nvSpPr>
        <p:spPr>
          <a:xfrm>
            <a:off x="5155379" y="1065862"/>
            <a:ext cx="5744685" cy="4726276"/>
          </a:xfrm>
        </p:spPr>
        <p:txBody>
          <a:bodyPr anchor="ctr">
            <a:normAutofit/>
          </a:bodyPr>
          <a:lstStyle/>
          <a:p>
            <a:r>
              <a:rPr lang="en-US" sz="2000" dirty="0">
                <a:solidFill>
                  <a:srgbClr val="FFFFFF"/>
                </a:solidFill>
              </a:rPr>
              <a:t>There was a difference in SAR in both locations.</a:t>
            </a:r>
          </a:p>
          <a:p>
            <a:r>
              <a:rPr lang="en-US" sz="2000" dirty="0">
                <a:solidFill>
                  <a:srgbClr val="FFFFFF"/>
                </a:solidFill>
              </a:rPr>
              <a:t>When the Huygens Source has modified SAR changes and even with the location.</a:t>
            </a:r>
          </a:p>
          <a:p>
            <a:r>
              <a:rPr lang="en-US" sz="2000" dirty="0">
                <a:solidFill>
                  <a:srgbClr val="FFFFFF"/>
                </a:solidFill>
              </a:rPr>
              <a:t>Maximum SAR is located at the tips of the lead pass.</a:t>
            </a:r>
          </a:p>
          <a:p>
            <a:pPr marL="0" indent="0">
              <a:buNone/>
            </a:pPr>
            <a:endParaRPr lang="en-US" sz="2000" dirty="0">
              <a:solidFill>
                <a:srgbClr val="FFFFFF"/>
              </a:solidFill>
            </a:endParaRPr>
          </a:p>
        </p:txBody>
      </p:sp>
    </p:spTree>
    <p:extLst>
      <p:ext uri="{BB962C8B-B14F-4D97-AF65-F5344CB8AC3E}">
        <p14:creationId xmlns:p14="http://schemas.microsoft.com/office/powerpoint/2010/main" val="1122310456"/>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E54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2CB148-07ED-D453-CD61-5A3630E9CD7B}"/>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Safety concerns and Conclusion</a:t>
            </a:r>
          </a:p>
        </p:txBody>
      </p:sp>
      <p:pic>
        <p:nvPicPr>
          <p:cNvPr id="12" name="Content Placeholder 11">
            <a:extLst>
              <a:ext uri="{FF2B5EF4-FFF2-40B4-BE49-F238E27FC236}">
                <a16:creationId xmlns:a16="http://schemas.microsoft.com/office/drawing/2014/main" id="{2D472213-35D6-FC5B-7293-C6936C28ECA0}"/>
              </a:ext>
            </a:extLst>
          </p:cNvPr>
          <p:cNvPicPr>
            <a:picLocks noGrp="1" noChangeAspect="1"/>
          </p:cNvPicPr>
          <p:nvPr>
            <p:ph idx="1"/>
          </p:nvPr>
        </p:nvPicPr>
        <p:blipFill>
          <a:blip r:embed="rId2"/>
          <a:stretch>
            <a:fillRect/>
          </a:stretch>
        </p:blipFill>
        <p:spPr>
          <a:xfrm>
            <a:off x="4927600" y="-18737"/>
            <a:ext cx="5313841" cy="6876738"/>
          </a:xfrm>
        </p:spPr>
      </p:pic>
    </p:spTree>
    <p:extLst>
      <p:ext uri="{BB962C8B-B14F-4D97-AF65-F5344CB8AC3E}">
        <p14:creationId xmlns:p14="http://schemas.microsoft.com/office/powerpoint/2010/main" val="1184750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A1BDEC6-5D11-4156-875D-A6A5114F1980}"/>
              </a:ext>
            </a:extLst>
          </p:cNvPr>
          <p:cNvSpPr>
            <a:spLocks noGrp="1"/>
          </p:cNvSpPr>
          <p:nvPr>
            <p:ph type="title"/>
          </p:nvPr>
        </p:nvSpPr>
        <p:spPr>
          <a:xfrm>
            <a:off x="804672" y="640080"/>
            <a:ext cx="3282696" cy="5257800"/>
          </a:xfrm>
        </p:spPr>
        <p:txBody>
          <a:bodyPr>
            <a:normAutofit/>
          </a:bodyPr>
          <a:lstStyle/>
          <a:p>
            <a:r>
              <a:rPr lang="en-US">
                <a:solidFill>
                  <a:schemeClr val="bg1"/>
                </a:solidFill>
              </a:rPr>
              <a:t>Theory</a:t>
            </a:r>
          </a:p>
        </p:txBody>
      </p:sp>
      <p:sp>
        <p:nvSpPr>
          <p:cNvPr id="3" name="Content Placeholder 2">
            <a:extLst>
              <a:ext uri="{FF2B5EF4-FFF2-40B4-BE49-F238E27FC236}">
                <a16:creationId xmlns:a16="http://schemas.microsoft.com/office/drawing/2014/main" id="{646EA86E-50A6-5C20-94AD-866EEA25BF45}"/>
              </a:ext>
            </a:extLst>
          </p:cNvPr>
          <p:cNvSpPr>
            <a:spLocks noGrp="1"/>
          </p:cNvSpPr>
          <p:nvPr>
            <p:ph idx="1"/>
          </p:nvPr>
        </p:nvSpPr>
        <p:spPr>
          <a:xfrm>
            <a:off x="5358384" y="640081"/>
            <a:ext cx="6024654" cy="5257800"/>
          </a:xfrm>
        </p:spPr>
        <p:txBody>
          <a:bodyPr anchor="ctr">
            <a:normAutofit/>
          </a:bodyPr>
          <a:lstStyle/>
          <a:p>
            <a:r>
              <a:rPr lang="en-US" sz="2400" dirty="0"/>
              <a:t>MRI emits Electromagnetic Frequency (EF) at 64 MHz (1.5 T MRI) and 128 MHz (3.0 T MRI), which induces a strong electromagnetic field and causes heating of tissues. </a:t>
            </a:r>
          </a:p>
          <a:p>
            <a:r>
              <a:rPr lang="en-US" sz="2400" dirty="0"/>
              <a:t>During MRI, temperature increases were observed in merely biological bodies, with more dramatic effects observed in bodies bearing implants.</a:t>
            </a:r>
          </a:p>
          <a:p>
            <a:r>
              <a:rPr lang="en-US" sz="2400" dirty="0"/>
              <a:t>The entire situation becomes more drastic if the implant is conductive. In patients with conductive implants, the implant couples with these generated fields, resulting in local amplification of these E-fields and, as a result, the formation of local hotspots.</a:t>
            </a:r>
          </a:p>
        </p:txBody>
      </p:sp>
    </p:spTree>
    <p:extLst>
      <p:ext uri="{BB962C8B-B14F-4D97-AF65-F5344CB8AC3E}">
        <p14:creationId xmlns:p14="http://schemas.microsoft.com/office/powerpoint/2010/main" val="2600240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C8C3900-B8A1-4965-88E6-CBCBFE0672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65945"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1BDEC6-5D11-4156-875D-A6A5114F1980}"/>
              </a:ext>
            </a:extLst>
          </p:cNvPr>
          <p:cNvSpPr>
            <a:spLocks noGrp="1"/>
          </p:cNvSpPr>
          <p:nvPr>
            <p:ph type="title"/>
          </p:nvPr>
        </p:nvSpPr>
        <p:spPr>
          <a:xfrm>
            <a:off x="838201" y="624568"/>
            <a:ext cx="3351755" cy="5412920"/>
          </a:xfrm>
        </p:spPr>
        <p:txBody>
          <a:bodyPr>
            <a:normAutofit/>
          </a:bodyPr>
          <a:lstStyle/>
          <a:p>
            <a:r>
              <a:rPr lang="en-US" sz="4000">
                <a:solidFill>
                  <a:schemeClr val="bg1"/>
                </a:solidFill>
              </a:rPr>
              <a:t>Problem</a:t>
            </a:r>
          </a:p>
        </p:txBody>
      </p:sp>
      <p:graphicFrame>
        <p:nvGraphicFramePr>
          <p:cNvPr id="5" name="Content Placeholder 2">
            <a:extLst>
              <a:ext uri="{FF2B5EF4-FFF2-40B4-BE49-F238E27FC236}">
                <a16:creationId xmlns:a16="http://schemas.microsoft.com/office/drawing/2014/main" id="{8B9FC1F8-36E9-3252-3704-6CEDFF56BE23}"/>
              </a:ext>
            </a:extLst>
          </p:cNvPr>
          <p:cNvGraphicFramePr>
            <a:graphicFrameLocks noGrp="1"/>
          </p:cNvGraphicFramePr>
          <p:nvPr>
            <p:ph idx="1"/>
            <p:extLst>
              <p:ext uri="{D42A27DB-BD31-4B8C-83A1-F6EECF244321}">
                <p14:modId xmlns:p14="http://schemas.microsoft.com/office/powerpoint/2010/main" val="2912444819"/>
              </p:ext>
            </p:extLst>
          </p:nvPr>
        </p:nvGraphicFramePr>
        <p:xfrm>
          <a:off x="5392455" y="623888"/>
          <a:ext cx="5961345" cy="5413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80533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3A1BDEC6-5D11-4156-875D-A6A5114F1980}"/>
              </a:ext>
            </a:extLst>
          </p:cNvPr>
          <p:cNvSpPr>
            <a:spLocks noGrp="1"/>
          </p:cNvSpPr>
          <p:nvPr>
            <p:ph type="title"/>
          </p:nvPr>
        </p:nvSpPr>
        <p:spPr>
          <a:xfrm>
            <a:off x="1014141" y="1450655"/>
            <a:ext cx="3932030" cy="3956690"/>
          </a:xfrm>
        </p:spPr>
        <p:txBody>
          <a:bodyPr anchor="ctr">
            <a:normAutofit fontScale="90000"/>
          </a:bodyPr>
          <a:lstStyle/>
          <a:p>
            <a:r>
              <a:rPr lang="en-US" sz="3200" b="1">
                <a:solidFill>
                  <a:schemeClr val="bg1"/>
                </a:solidFill>
              </a:rPr>
              <a:t>If we consider the physical interactions, the risk taken by a patient undergoing MRI with an implant can be categorized into basic four categories: </a:t>
            </a:r>
            <a:br>
              <a:rPr lang="en-US" sz="3200">
                <a:solidFill>
                  <a:schemeClr val="bg1"/>
                </a:solidFill>
              </a:rPr>
            </a:br>
            <a:endParaRPr lang="en-US" sz="3200">
              <a:solidFill>
                <a:schemeClr val="bg1"/>
              </a:solidFill>
            </a:endParaRPr>
          </a:p>
        </p:txBody>
      </p:sp>
      <p:cxnSp>
        <p:nvCxnSpPr>
          <p:cNvPr id="15"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46EA86E-50A6-5C20-94AD-866EEA25BF45}"/>
              </a:ext>
            </a:extLst>
          </p:cNvPr>
          <p:cNvSpPr>
            <a:spLocks noGrp="1"/>
          </p:cNvSpPr>
          <p:nvPr>
            <p:ph idx="1"/>
          </p:nvPr>
        </p:nvSpPr>
        <p:spPr>
          <a:xfrm>
            <a:off x="6096000" y="1108061"/>
            <a:ext cx="5008901" cy="4571972"/>
          </a:xfrm>
        </p:spPr>
        <p:txBody>
          <a:bodyPr anchor="ctr">
            <a:normAutofit/>
          </a:bodyPr>
          <a:lstStyle/>
          <a:p>
            <a:r>
              <a:rPr lang="en-US" sz="2000">
                <a:solidFill>
                  <a:schemeClr val="bg1"/>
                </a:solidFill>
              </a:rPr>
              <a:t>forces and torques exerted by the static magnetic field on ferromagnetic objects; </a:t>
            </a:r>
          </a:p>
          <a:p>
            <a:r>
              <a:rPr lang="en-US" sz="2000">
                <a:solidFill>
                  <a:schemeClr val="bg1"/>
                </a:solidFill>
              </a:rPr>
              <a:t>forces, also known as Lenz forces, and corresponding torques exerted by the static magnetic field on moving metallic objects. </a:t>
            </a:r>
          </a:p>
          <a:p>
            <a:r>
              <a:rPr lang="en-US" sz="2000">
                <a:solidFill>
                  <a:schemeClr val="bg1"/>
                </a:solidFill>
              </a:rPr>
              <a:t> Failure of an active device, such as a cardiac pacemaker, because of high EM fields in MRI, resulting in missing support for essential functions or possibly active damage due to erratic behavior; </a:t>
            </a:r>
          </a:p>
          <a:p>
            <a:r>
              <a:rPr lang="en-US" sz="2000">
                <a:solidFill>
                  <a:schemeClr val="bg1"/>
                </a:solidFill>
              </a:rPr>
              <a:t>local heating and tissue damage caused by currents created by time-varying RF and gradient fields in the implant. </a:t>
            </a:r>
          </a:p>
        </p:txBody>
      </p:sp>
    </p:spTree>
    <p:extLst>
      <p:ext uri="{BB962C8B-B14F-4D97-AF65-F5344CB8AC3E}">
        <p14:creationId xmlns:p14="http://schemas.microsoft.com/office/powerpoint/2010/main" val="1965201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1">
            <a:extLst>
              <a:ext uri="{FF2B5EF4-FFF2-40B4-BE49-F238E27FC236}">
                <a16:creationId xmlns:a16="http://schemas.microsoft.com/office/drawing/2014/main" id="{D1D7179B-FF7C-482F-B3D9-2BE9ED113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10300" cy="6858000"/>
          </a:xfrm>
          <a:custGeom>
            <a:avLst/>
            <a:gdLst>
              <a:gd name="connsiteX0" fmla="*/ 0 w 6210300"/>
              <a:gd name="connsiteY0" fmla="*/ 0 h 6858000"/>
              <a:gd name="connsiteX1" fmla="*/ 2628900 w 6210300"/>
              <a:gd name="connsiteY1" fmla="*/ 0 h 6858000"/>
              <a:gd name="connsiteX2" fmla="*/ 3034146 w 6210300"/>
              <a:gd name="connsiteY2" fmla="*/ 0 h 6858000"/>
              <a:gd name="connsiteX3" fmla="*/ 6210300 w 6210300"/>
              <a:gd name="connsiteY3" fmla="*/ 6858000 h 6858000"/>
              <a:gd name="connsiteX4" fmla="*/ 2628900 w 6210300"/>
              <a:gd name="connsiteY4" fmla="*/ 6858000 h 6858000"/>
              <a:gd name="connsiteX5" fmla="*/ 0 w 62103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0300" h="6858000">
                <a:moveTo>
                  <a:pt x="0" y="0"/>
                </a:moveTo>
                <a:lnTo>
                  <a:pt x="2628900" y="0"/>
                </a:lnTo>
                <a:lnTo>
                  <a:pt x="3034146" y="0"/>
                </a:lnTo>
                <a:lnTo>
                  <a:pt x="6210300" y="6858000"/>
                </a:lnTo>
                <a:lnTo>
                  <a:pt x="26289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A1BDEC6-5D11-4156-875D-A6A5114F1980}"/>
              </a:ext>
            </a:extLst>
          </p:cNvPr>
          <p:cNvSpPr>
            <a:spLocks noGrp="1"/>
          </p:cNvSpPr>
          <p:nvPr>
            <p:ph type="title"/>
          </p:nvPr>
        </p:nvSpPr>
        <p:spPr>
          <a:xfrm>
            <a:off x="833002" y="365125"/>
            <a:ext cx="3973667" cy="5811837"/>
          </a:xfrm>
        </p:spPr>
        <p:txBody>
          <a:bodyPr>
            <a:normAutofit/>
          </a:bodyPr>
          <a:lstStyle/>
          <a:p>
            <a:r>
              <a:rPr lang="en-US" dirty="0">
                <a:solidFill>
                  <a:srgbClr val="FFFFFF"/>
                </a:solidFill>
              </a:rPr>
              <a:t>Theory for Possible heating's during MRI:</a:t>
            </a:r>
          </a:p>
        </p:txBody>
      </p:sp>
      <p:sp>
        <p:nvSpPr>
          <p:cNvPr id="3" name="Content Placeholder 2">
            <a:extLst>
              <a:ext uri="{FF2B5EF4-FFF2-40B4-BE49-F238E27FC236}">
                <a16:creationId xmlns:a16="http://schemas.microsoft.com/office/drawing/2014/main" id="{646EA86E-50A6-5C20-94AD-866EEA25BF45}"/>
              </a:ext>
            </a:extLst>
          </p:cNvPr>
          <p:cNvSpPr>
            <a:spLocks noGrp="1"/>
          </p:cNvSpPr>
          <p:nvPr>
            <p:ph idx="1"/>
          </p:nvPr>
        </p:nvSpPr>
        <p:spPr>
          <a:xfrm>
            <a:off x="4676931" y="365125"/>
            <a:ext cx="6676867" cy="5811837"/>
          </a:xfrm>
        </p:spPr>
        <p:txBody>
          <a:bodyPr anchor="ctr">
            <a:normAutofit/>
          </a:bodyPr>
          <a:lstStyle/>
          <a:p>
            <a:pPr marL="0" indent="0">
              <a:buNone/>
            </a:pPr>
            <a:r>
              <a:rPr lang="en-US" sz="2000" dirty="0">
                <a:solidFill>
                  <a:srgbClr val="FFFFFF"/>
                </a:solidFill>
              </a:rPr>
              <a:t>Electromagnetic induction is the primary reason behind causing burns during MRI. This can be minimized by reducing the number of loops in the cable and keeping electrodes as close together as possible. </a:t>
            </a:r>
          </a:p>
          <a:p>
            <a:pPr marL="0" indent="0">
              <a:buNone/>
            </a:pPr>
            <a:r>
              <a:rPr lang="en-US" sz="2000" b="1" dirty="0">
                <a:solidFill>
                  <a:srgbClr val="FFFFFF"/>
                </a:solidFill>
              </a:rPr>
              <a:t>Electromagnetic Induction Heating</a:t>
            </a:r>
          </a:p>
          <a:p>
            <a:r>
              <a:rPr lang="en-US" sz="1800" dirty="0"/>
              <a:t>Time-varying gradient magnetic fields and radiofrequency electromagnetic fields used in MRI can generate voltages and currents in conductive materials. These circulating currents impel power loss by ohmic heating, called induction heating. </a:t>
            </a:r>
          </a:p>
          <a:p>
            <a:r>
              <a:rPr lang="en-US" sz="1800" dirty="0"/>
              <a:t>The major cause of thermal damage encountered during MRI has frequently been thought to be electromagnetic induction heating of monitoring wires. The formation of a loop in the monitor cable would increase the inductance of the circuit, resulting in bigger currents with increased cable heating.</a:t>
            </a:r>
          </a:p>
          <a:p>
            <a:r>
              <a:rPr lang="en-US" sz="1800" dirty="0">
                <a:solidFill>
                  <a:srgbClr val="FFFFFF"/>
                </a:solidFill>
              </a:rPr>
              <a:t>An electromotive force (EMF) is created when magnetic induction flux changes in a fixed circuit. The EMF lasts as long as the flux changes. The induced EMF's magnitude is related to the flux change rate. The changing magnetic field induces eddy currents, which cause joule heating of the conducting specimen.</a:t>
            </a:r>
          </a:p>
          <a:p>
            <a:endParaRPr lang="en-US" sz="1800" dirty="0">
              <a:solidFill>
                <a:srgbClr val="FFFFFF"/>
              </a:solidFill>
            </a:endParaRPr>
          </a:p>
        </p:txBody>
      </p:sp>
    </p:spTree>
    <p:extLst>
      <p:ext uri="{BB962C8B-B14F-4D97-AF65-F5344CB8AC3E}">
        <p14:creationId xmlns:p14="http://schemas.microsoft.com/office/powerpoint/2010/main" val="234458514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1">
            <a:extLst>
              <a:ext uri="{FF2B5EF4-FFF2-40B4-BE49-F238E27FC236}">
                <a16:creationId xmlns:a16="http://schemas.microsoft.com/office/drawing/2014/main" id="{D1D7179B-FF7C-482F-B3D9-2BE9ED113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10300" cy="6858000"/>
          </a:xfrm>
          <a:custGeom>
            <a:avLst/>
            <a:gdLst>
              <a:gd name="connsiteX0" fmla="*/ 0 w 6210300"/>
              <a:gd name="connsiteY0" fmla="*/ 0 h 6858000"/>
              <a:gd name="connsiteX1" fmla="*/ 2628900 w 6210300"/>
              <a:gd name="connsiteY1" fmla="*/ 0 h 6858000"/>
              <a:gd name="connsiteX2" fmla="*/ 3034146 w 6210300"/>
              <a:gd name="connsiteY2" fmla="*/ 0 h 6858000"/>
              <a:gd name="connsiteX3" fmla="*/ 6210300 w 6210300"/>
              <a:gd name="connsiteY3" fmla="*/ 6858000 h 6858000"/>
              <a:gd name="connsiteX4" fmla="*/ 2628900 w 6210300"/>
              <a:gd name="connsiteY4" fmla="*/ 6858000 h 6858000"/>
              <a:gd name="connsiteX5" fmla="*/ 0 w 62103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0300" h="6858000">
                <a:moveTo>
                  <a:pt x="0" y="0"/>
                </a:moveTo>
                <a:lnTo>
                  <a:pt x="2628900" y="0"/>
                </a:lnTo>
                <a:lnTo>
                  <a:pt x="3034146" y="0"/>
                </a:lnTo>
                <a:lnTo>
                  <a:pt x="6210300" y="6858000"/>
                </a:lnTo>
                <a:lnTo>
                  <a:pt x="26289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A1BDEC6-5D11-4156-875D-A6A5114F1980}"/>
              </a:ext>
            </a:extLst>
          </p:cNvPr>
          <p:cNvSpPr>
            <a:spLocks noGrp="1"/>
          </p:cNvSpPr>
          <p:nvPr>
            <p:ph type="title"/>
          </p:nvPr>
        </p:nvSpPr>
        <p:spPr>
          <a:xfrm>
            <a:off x="833002" y="365125"/>
            <a:ext cx="3973667" cy="5811837"/>
          </a:xfrm>
        </p:spPr>
        <p:txBody>
          <a:bodyPr>
            <a:normAutofit/>
          </a:bodyPr>
          <a:lstStyle/>
          <a:p>
            <a:r>
              <a:rPr lang="en-US" dirty="0">
                <a:solidFill>
                  <a:srgbClr val="FFFFFF"/>
                </a:solidFill>
              </a:rPr>
              <a:t>Theory for Possible heating's during MRI:</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46EA86E-50A6-5C20-94AD-866EEA25BF45}"/>
                  </a:ext>
                </a:extLst>
              </p:cNvPr>
              <p:cNvSpPr>
                <a:spLocks noGrp="1"/>
              </p:cNvSpPr>
              <p:nvPr>
                <p:ph idx="1"/>
              </p:nvPr>
            </p:nvSpPr>
            <p:spPr>
              <a:xfrm>
                <a:off x="4676931" y="365125"/>
                <a:ext cx="6676867" cy="5811837"/>
              </a:xfrm>
            </p:spPr>
            <p:txBody>
              <a:bodyPr anchor="ctr">
                <a:normAutofit/>
              </a:bodyPr>
              <a:lstStyle/>
              <a:p>
                <a:pPr marL="0" indent="0">
                  <a:buNone/>
                </a:pPr>
                <a:r>
                  <a:rPr lang="en-US" sz="2000" b="1" dirty="0">
                    <a:solidFill>
                      <a:srgbClr val="FFFFFF"/>
                    </a:solidFill>
                  </a:rPr>
                  <a:t>Heating in a Resonance Circuit</a:t>
                </a:r>
              </a:p>
              <a:p>
                <a:r>
                  <a:rPr lang="en-US" sz="1800" dirty="0">
                    <a:solidFill>
                      <a:srgbClr val="FFFFFF"/>
                    </a:solidFill>
                  </a:rPr>
                  <a:t>The maximum heating occurs when the circuit is in a resonant state, this heating is electromagnetic induction heating which also results in maximum current. When a conducting coil is kept under a time-varying magnetic field is equivalent to a circuit having inductance (L), a capacitance (C), a resistance (R), and an oscillating voltage at an angular frequency </a:t>
                </a:r>
                <a14:m>
                  <m:oMath xmlns:m="http://schemas.openxmlformats.org/officeDocument/2006/math">
                    <m:r>
                      <a:rPr lang="en-US" sz="1800" i="1">
                        <a:solidFill>
                          <a:srgbClr val="FFFFFF"/>
                        </a:solidFill>
                        <a:latin typeface="Cambria Math" panose="02040503050406030204" pitchFamily="18" charset="0"/>
                        <a:ea typeface="Cambria Math" panose="02040503050406030204" pitchFamily="18" charset="0"/>
                      </a:rPr>
                      <m:t>𝜔</m:t>
                    </m:r>
                  </m:oMath>
                </a14:m>
                <a:r>
                  <a:rPr lang="en-US" sz="1800" dirty="0">
                    <a:solidFill>
                      <a:srgbClr val="FFFFFF"/>
                    </a:solidFill>
                  </a:rPr>
                  <a:t>. Now the peak current in the circuit is denoted by </a:t>
                </a:r>
                <a:r>
                  <a:rPr lang="en-US" sz="1800" b="1" dirty="0">
                    <a:solidFill>
                      <a:srgbClr val="FFFFFF"/>
                    </a:solidFill>
                  </a:rPr>
                  <a:t>(</a:t>
                </a:r>
                <a14:m>
                  <m:oMath xmlns:m="http://schemas.openxmlformats.org/officeDocument/2006/math">
                    <m:r>
                      <a:rPr lang="en-US" sz="1800" i="1">
                        <a:solidFill>
                          <a:srgbClr val="FFFFFF"/>
                        </a:solidFill>
                        <a:latin typeface="Cambria Math" panose="02040503050406030204" pitchFamily="18" charset="0"/>
                        <a:ea typeface="Cambria Math" panose="02040503050406030204" pitchFamily="18" charset="0"/>
                      </a:rPr>
                      <m:t>𝜔</m:t>
                    </m:r>
                  </m:oMath>
                </a14:m>
                <a:r>
                  <a:rPr lang="en-US" sz="1800" dirty="0">
                    <a:solidFill>
                      <a:srgbClr val="FFFFFF"/>
                    </a:solidFill>
                  </a:rPr>
                  <a:t> </a:t>
                </a:r>
                <a:r>
                  <a:rPr lang="en-US" sz="1800" b="1" dirty="0">
                    <a:solidFill>
                      <a:srgbClr val="FFFFFF"/>
                    </a:solidFill>
                  </a:rPr>
                  <a:t>=1/(L/C) ^1/2).</a:t>
                </a:r>
              </a:p>
              <a:p>
                <a:r>
                  <a:rPr lang="en-US" sz="1800" dirty="0">
                    <a:solidFill>
                      <a:srgbClr val="FFFFFF"/>
                    </a:solidFill>
                  </a:rPr>
                  <a:t>Thus, resonance occurs at the frequency where the inductance and capacitive impedances are equal and opposite, canceling each other perfectly. As a result, to tune a circuit, either the capacitance or the inductance may be changed until resonance occurs at a given frequency.</a:t>
                </a:r>
              </a:p>
            </p:txBody>
          </p:sp>
        </mc:Choice>
        <mc:Fallback xmlns="">
          <p:sp>
            <p:nvSpPr>
              <p:cNvPr id="3" name="Content Placeholder 2">
                <a:extLst>
                  <a:ext uri="{FF2B5EF4-FFF2-40B4-BE49-F238E27FC236}">
                    <a16:creationId xmlns:a16="http://schemas.microsoft.com/office/drawing/2014/main" id="{646EA86E-50A6-5C20-94AD-866EEA25BF45}"/>
                  </a:ext>
                </a:extLst>
              </p:cNvPr>
              <p:cNvSpPr>
                <a:spLocks noGrp="1" noRot="1" noChangeAspect="1" noMove="1" noResize="1" noEditPoints="1" noAdjustHandles="1" noChangeArrowheads="1" noChangeShapeType="1" noTextEdit="1"/>
              </p:cNvSpPr>
              <p:nvPr>
                <p:ph idx="1"/>
              </p:nvPr>
            </p:nvSpPr>
            <p:spPr>
              <a:xfrm>
                <a:off x="4676931" y="365125"/>
                <a:ext cx="6676867" cy="5811837"/>
              </a:xfrm>
              <a:blipFill>
                <a:blip r:embed="rId2"/>
                <a:stretch>
                  <a:fillRect l="-951" r="-1331"/>
                </a:stretch>
              </a:blipFill>
            </p:spPr>
            <p:txBody>
              <a:bodyPr/>
              <a:lstStyle/>
              <a:p>
                <a:r>
                  <a:rPr lang="en-US">
                    <a:noFill/>
                  </a:rPr>
                  <a:t> </a:t>
                </a:r>
              </a:p>
            </p:txBody>
          </p:sp>
        </mc:Fallback>
      </mc:AlternateContent>
    </p:spTree>
    <p:extLst>
      <p:ext uri="{BB962C8B-B14F-4D97-AF65-F5344CB8AC3E}">
        <p14:creationId xmlns:p14="http://schemas.microsoft.com/office/powerpoint/2010/main" val="374370811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1">
            <a:extLst>
              <a:ext uri="{FF2B5EF4-FFF2-40B4-BE49-F238E27FC236}">
                <a16:creationId xmlns:a16="http://schemas.microsoft.com/office/drawing/2014/main" id="{D1D7179B-FF7C-482F-B3D9-2BE9ED113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10300" cy="6858000"/>
          </a:xfrm>
          <a:custGeom>
            <a:avLst/>
            <a:gdLst>
              <a:gd name="connsiteX0" fmla="*/ 0 w 6210300"/>
              <a:gd name="connsiteY0" fmla="*/ 0 h 6858000"/>
              <a:gd name="connsiteX1" fmla="*/ 2628900 w 6210300"/>
              <a:gd name="connsiteY1" fmla="*/ 0 h 6858000"/>
              <a:gd name="connsiteX2" fmla="*/ 3034146 w 6210300"/>
              <a:gd name="connsiteY2" fmla="*/ 0 h 6858000"/>
              <a:gd name="connsiteX3" fmla="*/ 6210300 w 6210300"/>
              <a:gd name="connsiteY3" fmla="*/ 6858000 h 6858000"/>
              <a:gd name="connsiteX4" fmla="*/ 2628900 w 6210300"/>
              <a:gd name="connsiteY4" fmla="*/ 6858000 h 6858000"/>
              <a:gd name="connsiteX5" fmla="*/ 0 w 62103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0300" h="6858000">
                <a:moveTo>
                  <a:pt x="0" y="0"/>
                </a:moveTo>
                <a:lnTo>
                  <a:pt x="2628900" y="0"/>
                </a:lnTo>
                <a:lnTo>
                  <a:pt x="3034146" y="0"/>
                </a:lnTo>
                <a:lnTo>
                  <a:pt x="6210300" y="6858000"/>
                </a:lnTo>
                <a:lnTo>
                  <a:pt x="26289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A1BDEC6-5D11-4156-875D-A6A5114F1980}"/>
              </a:ext>
            </a:extLst>
          </p:cNvPr>
          <p:cNvSpPr>
            <a:spLocks noGrp="1"/>
          </p:cNvSpPr>
          <p:nvPr>
            <p:ph type="title"/>
          </p:nvPr>
        </p:nvSpPr>
        <p:spPr>
          <a:xfrm>
            <a:off x="833002" y="365125"/>
            <a:ext cx="3973667" cy="5811837"/>
          </a:xfrm>
        </p:spPr>
        <p:txBody>
          <a:bodyPr>
            <a:normAutofit/>
          </a:bodyPr>
          <a:lstStyle/>
          <a:p>
            <a:r>
              <a:rPr lang="en-US" dirty="0">
                <a:solidFill>
                  <a:srgbClr val="FFFFFF"/>
                </a:solidFill>
              </a:rPr>
              <a:t>Theory for Possible heating's during MRI:</a:t>
            </a:r>
          </a:p>
        </p:txBody>
      </p:sp>
      <p:sp>
        <p:nvSpPr>
          <p:cNvPr id="3" name="Content Placeholder 2">
            <a:extLst>
              <a:ext uri="{FF2B5EF4-FFF2-40B4-BE49-F238E27FC236}">
                <a16:creationId xmlns:a16="http://schemas.microsoft.com/office/drawing/2014/main" id="{646EA86E-50A6-5C20-94AD-866EEA25BF45}"/>
              </a:ext>
            </a:extLst>
          </p:cNvPr>
          <p:cNvSpPr>
            <a:spLocks noGrp="1"/>
          </p:cNvSpPr>
          <p:nvPr>
            <p:ph idx="1"/>
          </p:nvPr>
        </p:nvSpPr>
        <p:spPr>
          <a:xfrm>
            <a:off x="4676931" y="365125"/>
            <a:ext cx="6676867" cy="5811837"/>
          </a:xfrm>
        </p:spPr>
        <p:txBody>
          <a:bodyPr anchor="ctr">
            <a:normAutofit/>
          </a:bodyPr>
          <a:lstStyle/>
          <a:p>
            <a:pPr marL="0" indent="0">
              <a:buNone/>
            </a:pPr>
            <a:r>
              <a:rPr lang="en-US" sz="2000" b="1" dirty="0">
                <a:solidFill>
                  <a:srgbClr val="FFFFFF"/>
                </a:solidFill>
              </a:rPr>
              <a:t>Heating due to Antenna Effect</a:t>
            </a:r>
            <a:endParaRPr lang="en-US" sz="2000" dirty="0">
              <a:solidFill>
                <a:srgbClr val="FFFFFF"/>
              </a:solidFill>
            </a:endParaRPr>
          </a:p>
          <a:p>
            <a:r>
              <a:rPr lang="en-US" sz="1800" dirty="0">
                <a:solidFill>
                  <a:srgbClr val="FFFFFF"/>
                </a:solidFill>
              </a:rPr>
              <a:t>When we think about the current in the whole cable, this wire can also perform as a radiofrequency (RF) wire antenna. These wires have more sensitivity towards the electric components than a magnetic component of the RF radiation. The maximum electric field density is localized at the tip of the antenna. This is the additional electric field induced by currents in the antenna.</a:t>
            </a:r>
          </a:p>
          <a:p>
            <a:r>
              <a:rPr lang="en-US" sz="1800" dirty="0">
                <a:solidFill>
                  <a:srgbClr val="FFFFFF"/>
                </a:solidFill>
              </a:rPr>
              <a:t>When the antenna is about half a wavelength long, resonance occurs (half-wave dipole antenna). When resonance is reached, the electrical energy is limited to the local area of a certain antinode. As a result, the antennae's strongest electric field is near the tip.</a:t>
            </a:r>
          </a:p>
        </p:txBody>
      </p:sp>
    </p:spTree>
    <p:extLst>
      <p:ext uri="{BB962C8B-B14F-4D97-AF65-F5344CB8AC3E}">
        <p14:creationId xmlns:p14="http://schemas.microsoft.com/office/powerpoint/2010/main" val="209744239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1568</TotalTime>
  <Words>1708</Words>
  <Application>Microsoft Macintosh PowerPoint</Application>
  <PresentationFormat>Widescreen</PresentationFormat>
  <Paragraphs>128</Paragraphs>
  <Slides>31</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Cambria Math</vt:lpstr>
      <vt:lpstr>Office Theme</vt:lpstr>
      <vt:lpstr>MRI Thermal Impacts</vt:lpstr>
      <vt:lpstr>Background</vt:lpstr>
      <vt:lpstr>Background</vt:lpstr>
      <vt:lpstr>Theory</vt:lpstr>
      <vt:lpstr>Problem</vt:lpstr>
      <vt:lpstr>If we consider the physical interactions, the risk taken by a patient undergoing MRI with an implant can be categorized into basic four categories:  </vt:lpstr>
      <vt:lpstr>Theory for Possible heating's during MRI:</vt:lpstr>
      <vt:lpstr>Theory for Possible heating's during MRI:</vt:lpstr>
      <vt:lpstr>Theory for Possible heating's during MRI:</vt:lpstr>
      <vt:lpstr>MRI induced heating in Pacemaker</vt:lpstr>
      <vt:lpstr>MRI induced heating in Pacemaker</vt:lpstr>
      <vt:lpstr>PowerPoint Presentation</vt:lpstr>
      <vt:lpstr>PowerPoint Presentation</vt:lpstr>
      <vt:lpstr>MRI induced heating in Pacemaker</vt:lpstr>
      <vt:lpstr>PowerPoint Presentation</vt:lpstr>
      <vt:lpstr>Observations</vt:lpstr>
      <vt:lpstr>Observations</vt:lpstr>
      <vt:lpstr>Observations</vt:lpstr>
      <vt:lpstr>Simulation</vt:lpstr>
      <vt:lpstr>PowerPoint Presentation</vt:lpstr>
      <vt:lpstr>PowerPoint Presentation</vt:lpstr>
      <vt:lpstr>PowerPoint Presentation</vt:lpstr>
      <vt:lpstr>PowerPoint Presentation</vt:lpstr>
      <vt:lpstr>Results ( Modified location) </vt:lpstr>
      <vt:lpstr>PowerPoint Presentation</vt:lpstr>
      <vt:lpstr>PowerPoint Presentation</vt:lpstr>
      <vt:lpstr>Results (original location)</vt:lpstr>
      <vt:lpstr>PowerPoint Presentation</vt:lpstr>
      <vt:lpstr>PowerPoint Presentation</vt:lpstr>
      <vt:lpstr>Analysis</vt:lpstr>
      <vt:lpstr>Safety concerns and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MRI Thermal Impacts</dc:title>
  <dc:creator>Sharma, Manish K</dc:creator>
  <cp:lastModifiedBy>Sharma, Manish K</cp:lastModifiedBy>
  <cp:revision>6</cp:revision>
  <dcterms:created xsi:type="dcterms:W3CDTF">2022-04-18T18:35:50Z</dcterms:created>
  <dcterms:modified xsi:type="dcterms:W3CDTF">2022-04-27T23:32:49Z</dcterms:modified>
</cp:coreProperties>
</file>

<file path=docProps/thumbnail.jpeg>
</file>